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662" r:id="rId5"/>
  </p:sldMasterIdLst>
  <p:notesMasterIdLst>
    <p:notesMasterId r:id="rId30"/>
  </p:notesMasterIdLst>
  <p:handoutMasterIdLst>
    <p:handoutMasterId r:id="rId31"/>
  </p:handoutMasterIdLst>
  <p:sldIdLst>
    <p:sldId id="289" r:id="rId6"/>
    <p:sldId id="268" r:id="rId7"/>
    <p:sldId id="286" r:id="rId8"/>
    <p:sldId id="280" r:id="rId9"/>
    <p:sldId id="272" r:id="rId10"/>
    <p:sldId id="296" r:id="rId11"/>
    <p:sldId id="297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0" r:id="rId24"/>
    <p:sldId id="291" r:id="rId25"/>
    <p:sldId id="265" r:id="rId26"/>
    <p:sldId id="273" r:id="rId27"/>
    <p:sldId id="298" r:id="rId28"/>
    <p:sldId id="28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0A2"/>
    <a:srgbClr val="40404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7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7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7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7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D6640C-F6A0-4351-856B-14836F234E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280B7B-2795-4857-B84E-9C600536AE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120AE1-5DBC-4417-A73B-5F29B67C532C}" type="datetimeFigureOut">
              <a:rPr lang="en-US" smtClean="0"/>
              <a:t>3/12/2025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C3ACD6-6E00-4BE1-A684-34A6BD202E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F20A5-CEF2-4B11-A0A4-0F4BC0BD64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22411-A9A9-4A09-A341-69C657AB42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8888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6A9CD-5E57-4C86-B862-09CA519924BA}" type="datetimeFigureOut">
              <a:rPr lang="en-US" smtClean="0"/>
              <a:t>3/12/2025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004F4-F240-48F9-8AE1-486585C7F0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81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1704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866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980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4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868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485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42345-EBAA-9F48-9CF5-BA1649108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39D3BF-562E-9B8F-5A70-454979D50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925259-B27A-F681-E6C0-DB83779B3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0381D-6CCB-99F2-53C7-63D4726ACC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609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0BC49-E0E7-2293-6F39-3559EAB35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A36965-9ACE-3461-8F5B-F15B7818C2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910F21-13B3-62BD-859C-9B3196AA0F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3AE9D-00F4-DB31-2FDF-BC252653D1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376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A004F4-F240-48F9-8AE1-486585C7F0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9561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A004F4-F240-48F9-8AE1-486585C7F0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4192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D165-49B0-44FF-A267-367F5A6EE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</p:spPr>
        <p:txBody>
          <a:bodyPr anchor="b"/>
          <a:lstStyle>
            <a:lvl1pPr algn="ctr">
              <a:lnSpc>
                <a:spcPct val="12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52800-74D6-4A78-AC9B-8E737A1A3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1" kern="1200" spc="65" dirty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91F7B-C4AF-4FC6-A6BE-657DEF6D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8ED5-AEFE-4443-9040-726EF6690995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D32F8-B0C7-4332-B0A5-BC19DD8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30946-D0C7-4F78-94B0-427DAA6D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50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Horis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E4FD2CFF-0F3D-42BB-BBFF-903727B32640}"/>
              </a:ext>
            </a:extLst>
          </p:cNvPr>
          <p:cNvSpPr/>
          <p:nvPr userDrawn="1"/>
        </p:nvSpPr>
        <p:spPr>
          <a:xfrm>
            <a:off x="0" y="1562188"/>
            <a:ext cx="11269980" cy="2359660"/>
          </a:xfrm>
          <a:custGeom>
            <a:avLst/>
            <a:gdLst/>
            <a:ahLst/>
            <a:cxnLst/>
            <a:rect l="l" t="t" r="r" b="b"/>
            <a:pathLst>
              <a:path w="11269980" h="2359660">
                <a:moveTo>
                  <a:pt x="0" y="2359152"/>
                </a:moveTo>
                <a:lnTo>
                  <a:pt x="11269980" y="2359152"/>
                </a:lnTo>
                <a:lnTo>
                  <a:pt x="11269980" y="0"/>
                </a:lnTo>
                <a:lnTo>
                  <a:pt x="0" y="0"/>
                </a:lnTo>
                <a:lnTo>
                  <a:pt x="0" y="2359152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133087"/>
            <a:ext cx="10431780" cy="2043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1B0D46C-2987-401A-A0C4-CFB6F73E9D2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44296" y="1788579"/>
            <a:ext cx="10425684" cy="19068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8197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15EEB49-54F4-404C-9B31-AD488BFCB2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2412" y="2219248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6B2DD458-866A-421E-9AD0-B0D9E119572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5572" y="2196083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57A4D097-9603-42DC-888D-8039CE6ADC9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87240" y="2019165"/>
            <a:ext cx="3017520" cy="3017520"/>
          </a:xfrm>
          <a:prstGeom prst="ellipse">
            <a:avLst/>
          </a:prstGeo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B9B9E0BA-35AD-4D69-9A03-35F2509C2C2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12900" y="5033963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B1CC61B3-695C-423D-8F0B-45674DC932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745831" y="5236700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B870F23E-35A1-4942-A685-641AA88306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78762" y="5033963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863B8202-88BB-4ED4-B936-9D9C0B4C8D1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808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D165-49B0-44FF-A267-367F5A6EE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</p:spPr>
        <p:txBody>
          <a:bodyPr anchor="b"/>
          <a:lstStyle>
            <a:lvl1pPr algn="ctr">
              <a:lnSpc>
                <a:spcPct val="12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52800-74D6-4A78-AC9B-8E737A1A3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1" kern="1200" spc="65" dirty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91F7B-C4AF-4FC6-A6BE-657DEF6D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8ED5-AEFE-4443-9040-726EF6690995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D32F8-B0C7-4332-B0A5-BC19DD8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30946-D0C7-4F78-94B0-427DAA6D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855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11141-A77D-4E0E-8CAF-4CD3B27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EFDE0-5A54-402A-B0C3-6BC0BB73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825AD-4585-4E37-A076-3D0070C9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561F-7E45-400C-8758-912CDFE9410A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064AD-EDC3-4B13-8CD6-49EB6009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0FD1E-16F6-49B1-A938-8CE601ED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0580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A988-92AD-48D7-890A-AA054096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999FA-A189-41DB-9CFC-D1356C53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D83DC-20E7-4B71-9794-36FC33B1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4BC7-4CDB-41D7-81AF-9CE8473FF4B8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7D103-1290-4592-B37C-19C9C9DB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55B1B-4A5C-42C7-99A5-B8217736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2785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87105-2538-4216-9A7E-445FA092F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102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685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89EF5-3FD9-4423-A9E8-B67B4E90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D7191-31B4-440E-A4E9-F412FA55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379E-9B58-41EA-B928-5B1C8436A60E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85CB6-0880-4BF0-8E98-291E70C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A5E74-F26F-4C7A-BED1-6EE66C0B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2461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5C546-684A-45B9-8890-66DC55DF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A371-51FE-4D99-BD87-6A650FCE519D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3EBDF-D696-42F7-B962-56F5FEE1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9D77E-1675-4F9D-9113-B274CB0E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90128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9C90-06AB-49B5-9970-F5791DE9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B0071-932D-4CA0-92FB-A6E75AC8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8D9F5-8B70-4BDD-9CB5-BBF87CF5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9DE91-7A80-4682-9D32-2CD41DEF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F8CFF-A1C0-4B6C-AA8D-BE72CB14468D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E2482-2E7D-4868-95A7-4A55B40F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E84CF-C3E5-4475-84C7-21CBAC06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233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11141-A77D-4E0E-8CAF-4CD3B27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EFDE0-5A54-402A-B0C3-6BC0BB73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825AD-4585-4E37-A076-3D0070C9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561F-7E45-400C-8758-912CDFE9410A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064AD-EDC3-4B13-8CD6-49EB6009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0FD1E-16F6-49B1-A938-8CE601ED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4652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3580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Horis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E4FD2CFF-0F3D-42BB-BBFF-903727B32640}"/>
              </a:ext>
            </a:extLst>
          </p:cNvPr>
          <p:cNvSpPr/>
          <p:nvPr userDrawn="1"/>
        </p:nvSpPr>
        <p:spPr>
          <a:xfrm>
            <a:off x="0" y="1562188"/>
            <a:ext cx="11269980" cy="2359660"/>
          </a:xfrm>
          <a:custGeom>
            <a:avLst/>
            <a:gdLst/>
            <a:ahLst/>
            <a:cxnLst/>
            <a:rect l="l" t="t" r="r" b="b"/>
            <a:pathLst>
              <a:path w="11269980" h="2359660">
                <a:moveTo>
                  <a:pt x="0" y="2359152"/>
                </a:moveTo>
                <a:lnTo>
                  <a:pt x="11269980" y="2359152"/>
                </a:lnTo>
                <a:lnTo>
                  <a:pt x="11269980" y="0"/>
                </a:lnTo>
                <a:lnTo>
                  <a:pt x="0" y="0"/>
                </a:lnTo>
                <a:lnTo>
                  <a:pt x="0" y="2359152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133087"/>
            <a:ext cx="10431780" cy="2043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1B0D46C-2987-401A-A0C4-CFB6F73E9D2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44296" y="1788579"/>
            <a:ext cx="10425684" cy="19068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53823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7999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8AB8B54-69CD-4C57-8DBB-02A0E09851DD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17362"/>
            <a:ext cx="3932237" cy="130211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52419" y="1887801"/>
            <a:ext cx="4057961" cy="143123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Picture Placeholder 28">
            <a:extLst>
              <a:ext uri="{FF2B5EF4-FFF2-40B4-BE49-F238E27FC236}">
                <a16:creationId xmlns:a16="http://schemas.microsoft.com/office/drawing/2014/main" id="{2EB2F967-97B6-4CA8-B3E7-5FF7CA2BDD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4273" y="1883115"/>
            <a:ext cx="576000" cy="576000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8">
            <a:extLst>
              <a:ext uri="{FF2B5EF4-FFF2-40B4-BE49-F238E27FC236}">
                <a16:creationId xmlns:a16="http://schemas.microsoft.com/office/drawing/2014/main" id="{5E78E133-FE09-456A-8463-9EFAC6ADE26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44273" y="3573118"/>
            <a:ext cx="576000" cy="576000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F0C3496-EA4B-43E5-9704-968F80A8552C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1552418" y="3575461"/>
            <a:ext cx="4057961" cy="143123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8">
            <a:extLst>
              <a:ext uri="{FF2B5EF4-FFF2-40B4-BE49-F238E27FC236}">
                <a16:creationId xmlns:a16="http://schemas.microsoft.com/office/drawing/2014/main" id="{13414E14-9FEB-40F8-AE6E-319637A8F1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44273" y="5263121"/>
            <a:ext cx="576000" cy="576000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EC97C88-8B4C-4665-845B-95CE8F237779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1552418" y="5263122"/>
            <a:ext cx="4057961" cy="77572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62944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B74348DE-EC54-4C62-948C-0B2BF90455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15389"/>
            <a:ext cx="12188825" cy="374261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2A53E879-94A1-4659-9069-ED0D6F03014D}"/>
              </a:ext>
            </a:extLst>
          </p:cNvPr>
          <p:cNvSpPr/>
          <p:nvPr userDrawn="1"/>
        </p:nvSpPr>
        <p:spPr>
          <a:xfrm>
            <a:off x="2400" y="1999821"/>
            <a:ext cx="12189600" cy="1115568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859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434047"/>
            <a:ext cx="5157787" cy="275561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859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434047"/>
            <a:ext cx="5183188" cy="27556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7344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15EEB49-54F4-404C-9B31-AD488BFCB2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2412" y="2219248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6B2DD458-866A-421E-9AD0-B0D9E119572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5572" y="2196083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57A4D097-9603-42DC-888D-8039CE6ADC9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87240" y="2019165"/>
            <a:ext cx="3017520" cy="3017520"/>
          </a:xfrm>
          <a:prstGeom prst="ellipse">
            <a:avLst/>
          </a:prstGeo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B9B9E0BA-35AD-4D69-9A03-35F2509C2C2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12900" y="5033963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B1CC61B3-695C-423D-8F0B-45674DC932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745831" y="5236700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B870F23E-35A1-4942-A685-641AA88306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78762" y="5033963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863B8202-88BB-4ED4-B936-9D9C0B4C8D1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8030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29F16048-FF4E-41B1-B3D4-0FB210A70DF2}"/>
              </a:ext>
            </a:extLst>
          </p:cNvPr>
          <p:cNvSpPr/>
          <p:nvPr userDrawn="1"/>
        </p:nvSpPr>
        <p:spPr>
          <a:xfrm>
            <a:off x="5294630" y="0"/>
            <a:ext cx="6897370" cy="6858000"/>
          </a:xfrm>
          <a:custGeom>
            <a:avLst/>
            <a:gdLst/>
            <a:ahLst/>
            <a:cxnLst/>
            <a:rect l="l" t="t" r="r" b="b"/>
            <a:pathLst>
              <a:path w="6897370" h="6858000">
                <a:moveTo>
                  <a:pt x="0" y="6858000"/>
                </a:moveTo>
                <a:lnTo>
                  <a:pt x="6896900" y="6858000"/>
                </a:lnTo>
                <a:lnTo>
                  <a:pt x="68969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8AB8B54-69CD-4C57-8DBB-02A0E09851DD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17362"/>
            <a:ext cx="3932237" cy="130211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94251" y="1192697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9337951D-6DB6-4713-9200-E8513CDEB6B3}"/>
              </a:ext>
            </a:extLst>
          </p:cNvPr>
          <p:cNvSpPr/>
          <p:nvPr userDrawn="1"/>
        </p:nvSpPr>
        <p:spPr>
          <a:xfrm>
            <a:off x="0" y="2430411"/>
            <a:ext cx="3625850" cy="3438525"/>
          </a:xfrm>
          <a:custGeom>
            <a:avLst/>
            <a:gdLst/>
            <a:ahLst/>
            <a:cxnLst/>
            <a:rect l="l" t="t" r="r" b="b"/>
            <a:pathLst>
              <a:path w="3625850" h="3438525">
                <a:moveTo>
                  <a:pt x="0" y="3438486"/>
                </a:moveTo>
                <a:lnTo>
                  <a:pt x="3625596" y="3438486"/>
                </a:lnTo>
                <a:lnTo>
                  <a:pt x="3625596" y="0"/>
                </a:lnTo>
                <a:lnTo>
                  <a:pt x="0" y="0"/>
                </a:lnTo>
                <a:lnTo>
                  <a:pt x="0" y="343848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781223"/>
            <a:ext cx="6040800" cy="273690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28">
            <a:extLst>
              <a:ext uri="{FF2B5EF4-FFF2-40B4-BE49-F238E27FC236}">
                <a16:creationId xmlns:a16="http://schemas.microsoft.com/office/drawing/2014/main" id="{2EB2F967-97B6-4CA8-B3E7-5FF7CA2BDD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586106" y="1188012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8">
            <a:extLst>
              <a:ext uri="{FF2B5EF4-FFF2-40B4-BE49-F238E27FC236}">
                <a16:creationId xmlns:a16="http://schemas.microsoft.com/office/drawing/2014/main" id="{5E78E133-FE09-456A-8463-9EFAC6ADE26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86106" y="2878015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F0C3496-EA4B-43E5-9704-968F80A8552C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7294250" y="2880357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8">
            <a:extLst>
              <a:ext uri="{FF2B5EF4-FFF2-40B4-BE49-F238E27FC236}">
                <a16:creationId xmlns:a16="http://schemas.microsoft.com/office/drawing/2014/main" id="{13414E14-9FEB-40F8-AE6E-319637A8F1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586106" y="4568018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EC97C88-8B4C-4665-845B-95CE8F237779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294250" y="4568018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1334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A988-92AD-48D7-890A-AA054096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999FA-A189-41DB-9CFC-D1356C53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D83DC-20E7-4B71-9794-36FC33B1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4BC7-4CDB-41D7-81AF-9CE8473FF4B8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7D103-1290-4592-B37C-19C9C9DB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55B1B-4A5C-42C7-99A5-B8217736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0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87105-2538-4216-9A7E-445FA092F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3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6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89EF5-3FD9-4423-A9E8-B67B4E90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D7191-31B4-440E-A4E9-F412FA55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379E-9B58-41EA-B928-5B1C8436A60E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85CB6-0880-4BF0-8E98-291E70C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A5E74-F26F-4C7A-BED1-6EE66C0B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90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5C546-684A-45B9-8890-66DC55DF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A371-51FE-4D99-BD87-6A650FCE519D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3EBDF-D696-42F7-B962-56F5FEE1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9D77E-1675-4F9D-9113-B274CB0E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460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9C90-06AB-49B5-9970-F5791DE9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B0071-932D-4CA0-92FB-A6E75AC8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8D9F5-8B70-4BDD-9CB5-BBF87CF5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9DE91-7A80-4682-9D32-2CD41DEF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F8CFF-A1C0-4B6C-AA8D-BE72CB14468D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E2482-2E7D-4868-95A7-4A55B40F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E84CF-C3E5-4475-84C7-21CBAC06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625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44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CEC732-0DE2-456B-92A1-84321C9B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16A5B-B156-4DC3-B18E-14F3E59A6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0252E-67CD-4B33-849F-7B1449CF2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591E0-5367-4F2F-9C30-2087D79A846D}" type="datetime1">
              <a:rPr lang="en-US" noProof="0" smtClean="0"/>
              <a:t>3/12/2025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20AD2-E3F8-48CB-8B72-B0945DF53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5F3BCF-F6FD-4DFF-B0B4-9892C9389344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DEFFD-817B-43EC-86F0-34DEA2BA5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1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410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CEC732-0DE2-456B-92A1-84321C9B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16A5B-B156-4DC3-B18E-14F3E59A6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0252E-67CD-4B33-849F-7B1449CF2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591E0-5367-4F2F-9C30-2087D79A846D}" type="datetime1">
              <a:rPr lang="en-US" noProof="0" smtClean="0"/>
              <a:t>3/12/2025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20AD2-E3F8-48CB-8B72-B0945DF53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5F3BCF-F6FD-4DFF-B0B4-9892C9389344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DEFFD-817B-43EC-86F0-34DEA2BA5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1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02547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dpw/msc-pds-group" TargetMode="Externa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 descr="Blue rectangle">
            <a:extLst>
              <a:ext uri="{FF2B5EF4-FFF2-40B4-BE49-F238E27FC236}">
                <a16:creationId xmlns:a16="http://schemas.microsoft.com/office/drawing/2014/main" id="{482BBC39-5D4C-4E24-ADB1-5FFFBA7198DC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>
            <a:blip r:embed="rId3"/>
            <a:srcRect/>
            <a:stretch>
              <a:fillRect l="-12" r="-12"/>
            </a:stretch>
          </a:blip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" name="object 3" descr="People with documents">
            <a:extLst>
              <a:ext uri="{FF2B5EF4-FFF2-40B4-BE49-F238E27FC236}">
                <a16:creationId xmlns:a16="http://schemas.microsoft.com/office/drawing/2014/main" id="{0CA2E80D-F3EC-4A5F-8E65-56FEA206EE0F}"/>
              </a:ext>
            </a:extLst>
          </p:cNvPr>
          <p:cNvSpPr/>
          <p:nvPr/>
        </p:nvSpPr>
        <p:spPr>
          <a:xfrm>
            <a:off x="254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6C91D-4B22-49F1-9A0B-ABEB9E1F5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1152145"/>
            <a:ext cx="10561320" cy="1938528"/>
          </a:xfrm>
        </p:spPr>
        <p:txBody>
          <a:bodyPr>
            <a:normAutofit fontScale="90000"/>
          </a:bodyPr>
          <a:lstStyle/>
          <a:p>
            <a:pPr>
              <a:lnSpc>
                <a:spcPct val="125000"/>
              </a:lnSpc>
            </a:pPr>
            <a:r>
              <a:rPr lang="en-US" sz="5400" dirty="0">
                <a:solidFill>
                  <a:schemeClr val="bg1"/>
                </a:solidFill>
                <a:latin typeface="Gill Sans MT" panose="020B0502020104020203" pitchFamily="34" charset="0"/>
              </a:rPr>
              <a:t>MONTHLY SALES FORCASTING</a:t>
            </a:r>
            <a:br>
              <a:rPr lang="en-US" sz="5000" dirty="0">
                <a:solidFill>
                  <a:schemeClr val="bg1"/>
                </a:solidFill>
                <a:latin typeface="Gill Sans MT" panose="020B0502020104020203" pitchFamily="34" charset="0"/>
              </a:rPr>
            </a:br>
            <a:r>
              <a:rPr lang="en-US" sz="2700" dirty="0">
                <a:solidFill>
                  <a:schemeClr val="bg1"/>
                </a:solidFill>
                <a:latin typeface="Gill Sans MT" panose="020B0502020104020203" pitchFamily="34" charset="0"/>
              </a:rPr>
              <a:t>GROUP ASSIGNMENT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8CF06A-B594-4BA2-8B1E-D649096D7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7672" y="4221162"/>
            <a:ext cx="8156448" cy="1658430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/>
          <a:p>
            <a:r>
              <a:rPr lang="en-US" sz="2000" b="1" i="1" spc="65" dirty="0">
                <a:solidFill>
                  <a:schemeClr val="accent1"/>
                </a:solidFill>
                <a:latin typeface="Arial"/>
                <a:cs typeface="Arial"/>
              </a:rPr>
              <a:t>MSc Data Science, Coventry University UK </a:t>
            </a:r>
          </a:p>
          <a:p>
            <a:r>
              <a:rPr lang="en-US" sz="2000" b="1" i="1" spc="65" dirty="0">
                <a:solidFill>
                  <a:schemeClr val="accent1"/>
                </a:solidFill>
                <a:latin typeface="Arial"/>
                <a:cs typeface="Arial"/>
              </a:rPr>
              <a:t>(2024 Batch)</a:t>
            </a:r>
          </a:p>
          <a:p>
            <a:r>
              <a:rPr lang="en-US" sz="2000" dirty="0"/>
              <a:t>Group-1</a:t>
            </a:r>
            <a:endParaRPr lang="en-US" sz="2000" b="1" i="1" spc="65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6" name="object 7" descr="Beige rectangle">
            <a:extLst>
              <a:ext uri="{FF2B5EF4-FFF2-40B4-BE49-F238E27FC236}">
                <a16:creationId xmlns:a16="http://schemas.microsoft.com/office/drawing/2014/main" id="{B36975AA-C62E-46BE-9382-E2CF56FDF817}"/>
              </a:ext>
            </a:extLst>
          </p:cNvPr>
          <p:cNvSpPr/>
          <p:nvPr/>
        </p:nvSpPr>
        <p:spPr>
          <a:xfrm flipV="1">
            <a:off x="1147572" y="2496312"/>
            <a:ext cx="9363456" cy="7315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556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7DCC78-A5EE-6B35-D586-1A7B45F45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1A06E3-07E9-C808-769A-354144EB0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in Unemployment Rates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05710E-1AF0-E1BB-9FC5-B65609223E9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92616" y="1690688"/>
            <a:ext cx="4548210" cy="2212718"/>
          </a:xfrm>
        </p:spPr>
        <p:txBody>
          <a:bodyPr>
            <a:normAutofit/>
          </a:bodyPr>
          <a:lstStyle/>
          <a:p>
            <a:r>
              <a:rPr lang="en-US" sz="1200" dirty="0"/>
              <a:t>Overall Decline: The unemployment rate shows a clear decline from January 2010 to May 2013, dropping from approximately 8.5% to 6.75%.</a:t>
            </a:r>
          </a:p>
          <a:p>
            <a:r>
              <a:rPr lang="en-US" sz="1200" dirty="0"/>
              <a:t>Stepwise Decrease: The trend occurs in steps rather than a smooth decline, indicating periods of stability followed by significant drops.</a:t>
            </a:r>
          </a:p>
          <a:p>
            <a:r>
              <a:rPr lang="en-US" sz="1200" dirty="0"/>
              <a:t>Notable Events: Sudden drops around mid-2011 and early 2012 may reflect economic recovery measures or impactful policies.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973244-B187-1ADF-E8CC-2AC9E89633D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07977" y="1461365"/>
            <a:ext cx="6091407" cy="330728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021833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6CB77A-604D-7036-6161-FA4FB617A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127EC6-BE38-BFFF-6AE6-AF31EF149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in Fuel Prices (2010–2013)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E5A916-4FB9-6DF1-0780-4DDE950DC63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44296" y="1788579"/>
            <a:ext cx="4772733" cy="2170472"/>
          </a:xfrm>
        </p:spPr>
        <p:txBody>
          <a:bodyPr>
            <a:normAutofit/>
          </a:bodyPr>
          <a:lstStyle/>
          <a:p>
            <a:r>
              <a:rPr lang="en-US" sz="1200" dirty="0"/>
              <a:t>Notable Peaks: Fuel prices experienced significant peaks around mid-2011 and mid-2012, with the highest point nearing $4.00.</a:t>
            </a:r>
          </a:p>
          <a:p>
            <a:r>
              <a:rPr lang="en-US" sz="1200" dirty="0"/>
              <a:t>Overall Volatility: Prices fluctuated throughout the period, indicating unstable market conditions.</a:t>
            </a:r>
          </a:p>
          <a:p>
            <a:r>
              <a:rPr lang="en-US" sz="1200" dirty="0"/>
              <a:t>Gradual Declines: After mid-2012, prices show a steady decline, suggesting a possible market correction or stabilization.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D49A58-BE10-4C66-D9E4-267CC2570A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00728" y="1415385"/>
            <a:ext cx="6025232" cy="329739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037725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93C8F2-C4E9-D9C1-C8BC-D4AE6097E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A59AD3-B816-D460-63C9-6058CEA97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in Consumer Price Index (CPI) Over Time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34B162-C132-58EB-0E08-E71FDDD5EEB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1690688"/>
            <a:ext cx="4760091" cy="2419196"/>
          </a:xfrm>
        </p:spPr>
        <p:txBody>
          <a:bodyPr>
            <a:normAutofit lnSpcReduction="10000"/>
          </a:bodyPr>
          <a:lstStyle/>
          <a:p>
            <a:r>
              <a:rPr lang="en-US" sz="1200" dirty="0"/>
              <a:t>Steady Growth: The CPI shows a general upward trend from January 2010 to May 2013, indicating a gradual increase in the cost of goods and services.</a:t>
            </a:r>
          </a:p>
          <a:p>
            <a:r>
              <a:rPr lang="en-US" sz="1200" dirty="0"/>
              <a:t>Seasonal Fluctuations: There are noticeable short-term fluctuations in CPI, possibly linked to seasonal changes or economic conditions.</a:t>
            </a:r>
          </a:p>
          <a:p>
            <a:r>
              <a:rPr lang="en-US" sz="1200" dirty="0"/>
              <a:t>Economic Indicator: The trend reflects changes in economic conditions during the period, providing valuable insight for analysis.</a:t>
            </a:r>
          </a:p>
          <a:p>
            <a:r>
              <a:rPr lang="en-US" sz="1200" dirty="0"/>
              <a:t>Visual Emphasis: The x-axis spans from 2010-01 to 2013-05, while the y-axis ranges from 168 to 178, highlighting the consistent growth within this range.</a:t>
            </a:r>
          </a:p>
        </p:txBody>
      </p:sp>
      <p:pic>
        <p:nvPicPr>
          <p:cNvPr id="6" name="Content Placeholder 4" descr="A graph showing the growth of a price&#10;&#10;AI-generated content may be incorrect.">
            <a:extLst>
              <a:ext uri="{FF2B5EF4-FFF2-40B4-BE49-F238E27FC236}">
                <a16:creationId xmlns:a16="http://schemas.microsoft.com/office/drawing/2014/main" id="{9D72116C-9FF2-756E-63B0-E03648465F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738884" y="1420146"/>
            <a:ext cx="5998671" cy="326984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151093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9E2AA5-B5D9-3BDC-F85E-E880C3473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1B3219-06B0-B6FC-FE1D-2AC5B654B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in Economic Indicators (2010–2013)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3F94D8-E887-B2FD-097B-A72F0DDAE16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44296" y="1788579"/>
            <a:ext cx="4111162" cy="190687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Unemployment: The blue-stepped line shows a general decline from 2010 to 2013, indicating improving employment conditions.</a:t>
            </a:r>
          </a:p>
          <a:p>
            <a:r>
              <a:rPr lang="en-US" dirty="0"/>
              <a:t>CPI (Consumer Price Index): The orange line with markers highlights a steady increase, reflecting a gradual rise in the cost of goods and services.</a:t>
            </a:r>
          </a:p>
          <a:p>
            <a:r>
              <a:rPr lang="en-US" dirty="0"/>
              <a:t>Fuel Price: The green line with triangular markers displays fluctuations, with notable peaks and troughs, highlighting market volatility.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D728957-F261-1175-CED5-EAF05ED69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595" y="1418529"/>
            <a:ext cx="6211924" cy="335443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073630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027766-B6B4-D73B-D2F5-9887905E7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B21322-D5E1-426C-7BE0-D339513D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 Size Variations Across Categories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73D5C9-B642-42BC-5AD6-43CFE91C48B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44297" y="1788579"/>
            <a:ext cx="4245696" cy="3294698"/>
          </a:xfrm>
        </p:spPr>
        <p:txBody>
          <a:bodyPr>
            <a:normAutofit/>
          </a:bodyPr>
          <a:lstStyle/>
          <a:p>
            <a:r>
              <a:rPr lang="en-US" sz="1200" dirty="0"/>
              <a:t>Store Type Distribution: Type A stores have the largest sizes overall, followed by Type B and Type C, indicating a hierarchy in size distribution across categories.</a:t>
            </a:r>
          </a:p>
          <a:p>
            <a:r>
              <a:rPr lang="en-US" sz="1200" dirty="0"/>
              <a:t>Wide Size Range: Type A stores show a significant size range, suggesting diverse operational scales, while Type C stores tend to be consistently smaller.</a:t>
            </a:r>
          </a:p>
          <a:p>
            <a:r>
              <a:rPr lang="en-US" sz="1200" dirty="0"/>
              <a:t>Business Implications: The variations in store sizes may reflect different business models, target audiences, or inventory capacities within each category.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2B4A6A3-F605-48CD-7F4E-23C1F2142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992" y="1355948"/>
            <a:ext cx="6487484" cy="3195085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35588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E2B088-DFF6-16AF-ACA8-5F3D16C3E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2EFC35-D477-8F17-30D7-7AE28C486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in Weekly Sales Over Time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65C86C-CCAA-ED8D-2FEF-AC3AD1991B99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Fluctuations: Weekly sales show significant variations, with notable peaks around January 2011 and January 2012, likely due to seasonal shopping patterns.</a:t>
            </a:r>
          </a:p>
          <a:p>
            <a:r>
              <a:rPr lang="en-US" sz="1200" dirty="0"/>
              <a:t>General Growth: Despite fluctuations, there is an overall upward trend in sales throughout the period from July 2010 to July 2012.</a:t>
            </a:r>
          </a:p>
          <a:p>
            <a:r>
              <a:rPr lang="en-US" sz="1200" dirty="0"/>
              <a:t>Scale of Sales: Sales values range in tens of millions (1e7), highlighting the substantial magnitude of these transactions.</a:t>
            </a:r>
          </a:p>
          <a:p>
            <a:r>
              <a:rPr lang="en-US" sz="1200" dirty="0"/>
              <a:t>Insight into Seasonality: Peaks around January suggest the impact of holiday seasons on consumer spending behaviors.</a:t>
            </a:r>
          </a:p>
        </p:txBody>
      </p:sp>
      <p:pic>
        <p:nvPicPr>
          <p:cNvPr id="6" name="Content Placeholder 4" descr="A graph with blue lines&#10;&#10;AI-generated content may be incorrect.">
            <a:extLst>
              <a:ext uri="{FF2B5EF4-FFF2-40B4-BE49-F238E27FC236}">
                <a16:creationId xmlns:a16="http://schemas.microsoft.com/office/drawing/2014/main" id="{ABF537C0-7845-DA44-F622-7109FF791E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79878" y="4080387"/>
            <a:ext cx="10564216" cy="2224395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952569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119845-F3DF-4B95-1F2A-EFAF3D6CA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D0B785-51D7-09CC-A337-87C0E6446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Observing Trends Across Multiple Metrics</a:t>
            </a:r>
            <a:br>
              <a:rPr lang="en-US" b="1" dirty="0"/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28991F-691B-9898-6C76-D4E5C5378C21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Seasonal Peaks: Certain metrics, such as the first and third graphs, show clear peaks around January 2011 and January 2012, possibly indicating seasonal trends.</a:t>
            </a:r>
          </a:p>
          <a:p>
            <a:r>
              <a:rPr lang="en-US" sz="1200" dirty="0"/>
              <a:t>Downward Trends: The second graph reveals an overall decline with minor upward adjustments, reflecting potential long-term changes.</a:t>
            </a:r>
          </a:p>
          <a:p>
            <a:r>
              <a:rPr lang="en-US" sz="1200" dirty="0"/>
              <a:t>Consistent Fluctuations: The fourth graph demonstrates regular oscillations, with peaks and troughs throughout the period.</a:t>
            </a:r>
          </a:p>
          <a:p>
            <a:r>
              <a:rPr lang="en-US" sz="1200" dirty="0"/>
              <a:t>Comparative Analysis: These graphs provide a multi-faceted view of trends over time, enabling cross-metric insights and potential correlations.</a:t>
            </a:r>
          </a:p>
        </p:txBody>
      </p:sp>
      <p:pic>
        <p:nvPicPr>
          <p:cNvPr id="7" name="Content Placeholder 4" descr="A graph of blue lines&#10;&#10;AI-generated content may be incorrect.">
            <a:extLst>
              <a:ext uri="{FF2B5EF4-FFF2-40B4-BE49-F238E27FC236}">
                <a16:creationId xmlns:a16="http://schemas.microsoft.com/office/drawing/2014/main" id="{D48BB608-1F73-2C28-067F-0F10FC246D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71426" y="3238710"/>
            <a:ext cx="7849148" cy="3301317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137864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18FEAA-D780-4639-7FF9-1CC27E656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C186F9-F3C0-E6AE-BA89-DE922DA53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Sales Trends Across Stores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96343A-522A-08CB-F17D-61C8AAED86C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20033" y="1690688"/>
            <a:ext cx="4740390" cy="2655602"/>
          </a:xfrm>
        </p:spPr>
        <p:txBody>
          <a:bodyPr>
            <a:normAutofit/>
          </a:bodyPr>
          <a:lstStyle/>
          <a:p>
            <a:r>
              <a:rPr lang="en-US" sz="1200" dirty="0"/>
              <a:t>Overall Trend: Each store exhibits weekly sales fluctuations, with varying degrees of peaks and troughs.</a:t>
            </a:r>
          </a:p>
          <a:p>
            <a:r>
              <a:rPr lang="en-US" sz="1200" dirty="0"/>
              <a:t>Store Comparisons: Sales patterns differ across stores, with some showing consistent trends and others more erratic behaviors.</a:t>
            </a:r>
          </a:p>
          <a:p>
            <a:r>
              <a:rPr lang="en-US" sz="1200" dirty="0"/>
              <a:t>High and Low Performers: Identifying stores with sustained peaks or significant troughs can reveal strong or underperforming stores.</a:t>
            </a:r>
          </a:p>
          <a:p>
            <a:r>
              <a:rPr lang="en-US" sz="1200" dirty="0"/>
              <a:t>Actionable Insights: This comparative analysis helps in tailoring strategies for sales growth and addressing store-specific challenges.</a:t>
            </a:r>
          </a:p>
        </p:txBody>
      </p:sp>
      <p:pic>
        <p:nvPicPr>
          <p:cNvPr id="6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78068EEF-67BF-4FF2-3917-6B09D0ADDA7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060423" y="1437779"/>
            <a:ext cx="6408421" cy="510224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499102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F6BCEB-AD91-97D6-BD77-C22AE252F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716D5B-AC68-50ED-2603-8578A2728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Insights from Retail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20B8DA-34B4-EAFA-8206-C156AFD8114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797829" y="1611599"/>
            <a:ext cx="5052840" cy="3396370"/>
          </a:xfrm>
        </p:spPr>
        <p:txBody>
          <a:bodyPr>
            <a:normAutofit/>
          </a:bodyPr>
          <a:lstStyle/>
          <a:p>
            <a:r>
              <a:rPr lang="en-US" sz="1200" dirty="0"/>
              <a:t>Strong Positive Correlations: Markdown4 and Markdown5 exhibit a strong positive correlation (0.84), indicating a close relationship between these two markdown variables.</a:t>
            </a:r>
          </a:p>
          <a:p>
            <a:r>
              <a:rPr lang="en-US" sz="1200" dirty="0"/>
              <a:t>Strong Negative Correlation: The year and </a:t>
            </a:r>
            <a:r>
              <a:rPr lang="en-US" sz="1200" dirty="0" err="1"/>
              <a:t>hol_num</a:t>
            </a:r>
            <a:r>
              <a:rPr lang="en-US" sz="1200" dirty="0"/>
              <a:t> variables have a significant negative correlation (-0.81), suggesting an inverse relationship.</a:t>
            </a:r>
          </a:p>
          <a:p>
            <a:r>
              <a:rPr lang="en-US" sz="1200" dirty="0"/>
              <a:t>Other Relationships: Store size and weekly sales show moderate correlations, providing insights into how size impacts sales.</a:t>
            </a:r>
          </a:p>
          <a:p>
            <a:r>
              <a:rPr lang="en-US" sz="1200" dirty="0"/>
              <a:t>Analysis Potential: This heatmap offers a visual guide to understanding variable interrelations, aiding in focused data-driven decisions.</a:t>
            </a:r>
          </a:p>
        </p:txBody>
      </p:sp>
      <p:pic>
        <p:nvPicPr>
          <p:cNvPr id="6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686AEF7C-6612-3D97-82A4-49929AC41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46554"/>
            <a:ext cx="5419311" cy="472834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058797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F82197-EE24-692E-804D-DF4A24D7A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27E2AD-7146-B9B6-18B1-458D56D64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Stores Based on Weekly Sales (Mean)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719324-13E9-D8CA-65BB-B8B5A8EA8AA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44296" y="1788579"/>
            <a:ext cx="8909304" cy="1906878"/>
          </a:xfrm>
        </p:spPr>
        <p:txBody>
          <a:bodyPr>
            <a:normAutofit/>
          </a:bodyPr>
          <a:lstStyle/>
          <a:p>
            <a:r>
              <a:rPr lang="en-US" sz="1200" dirty="0"/>
              <a:t>Store-Level Variation: The bar chart highlights significant differences in mean weekly sales across 45 stores, with some outperforming others by large margins.</a:t>
            </a:r>
          </a:p>
          <a:p>
            <a:r>
              <a:rPr lang="en-US" sz="1200" dirty="0"/>
              <a:t>High-Performing Stores: A few stores exhibit notably higher sales, indicating potential best practices or market advantages.</a:t>
            </a:r>
          </a:p>
          <a:p>
            <a:r>
              <a:rPr lang="en-US" sz="1200" dirty="0"/>
              <a:t>Sales Trends: The majority of stores cluster around mid-range sales levels, with clear outliers at both ends of the spectrum.</a:t>
            </a:r>
          </a:p>
          <a:p>
            <a:r>
              <a:rPr lang="en-US" sz="1200" dirty="0"/>
              <a:t>Business Insight: Understanding these variations can help identify factors contributing to high performance and areas for improvement.</a:t>
            </a:r>
          </a:p>
        </p:txBody>
      </p:sp>
      <p:pic>
        <p:nvPicPr>
          <p:cNvPr id="6" name="Content Placeholder 4" descr="A graph with blue bars&#10;&#10;AI-generated content may be incorrect.">
            <a:extLst>
              <a:ext uri="{FF2B5EF4-FFF2-40B4-BE49-F238E27FC236}">
                <a16:creationId xmlns:a16="http://schemas.microsoft.com/office/drawing/2014/main" id="{EBB7671A-1835-20B2-E6C7-A2E3E6E9A7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4144581"/>
            <a:ext cx="10431463" cy="202165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327722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Two person handshake">
            <a:extLst>
              <a:ext uri="{FF2B5EF4-FFF2-40B4-BE49-F238E27FC236}">
                <a16:creationId xmlns:a16="http://schemas.microsoft.com/office/drawing/2014/main" id="{D4259A03-EF8A-4CCA-B199-F465AFDB5C52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"/>
            <a:ext cx="12190800" cy="6857325"/>
          </a:xfrm>
        </p:spPr>
      </p:pic>
      <p:sp>
        <p:nvSpPr>
          <p:cNvPr id="35" name="object 3" descr="Blue rectangle">
            <a:extLst>
              <a:ext uri="{FF2B5EF4-FFF2-40B4-BE49-F238E27FC236}">
                <a16:creationId xmlns:a16="http://schemas.microsoft.com/office/drawing/2014/main" id="{9206F938-D64B-410D-BE2D-847D78F81E42}"/>
              </a:ext>
            </a:extLst>
          </p:cNvPr>
          <p:cNvSpPr/>
          <p:nvPr/>
        </p:nvSpPr>
        <p:spPr>
          <a:xfrm>
            <a:off x="1200" y="0"/>
            <a:ext cx="121908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8" name="Oval 47" descr="Beige oval">
            <a:extLst>
              <a:ext uri="{FF2B5EF4-FFF2-40B4-BE49-F238E27FC236}">
                <a16:creationId xmlns:a16="http://schemas.microsoft.com/office/drawing/2014/main" id="{7799BEE8-A94D-443E-9846-2D1F32C57944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 descr="Blue rectangle">
            <a:extLst>
              <a:ext uri="{FF2B5EF4-FFF2-40B4-BE49-F238E27FC236}">
                <a16:creationId xmlns:a16="http://schemas.microsoft.com/office/drawing/2014/main" id="{B743B096-6BB3-4330-9D5B-22EEBAF87BEE}"/>
              </a:ext>
            </a:extLst>
          </p:cNvPr>
          <p:cNvSpPr/>
          <p:nvPr/>
        </p:nvSpPr>
        <p:spPr>
          <a:xfrm>
            <a:off x="0" y="2770632"/>
            <a:ext cx="12192000" cy="13167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 descr="Blue circle">
            <a:extLst>
              <a:ext uri="{FF2B5EF4-FFF2-40B4-BE49-F238E27FC236}">
                <a16:creationId xmlns:a16="http://schemas.microsoft.com/office/drawing/2014/main" id="{48354ED0-9392-4301-B2D6-A5335876F77D}"/>
              </a:ext>
            </a:extLst>
          </p:cNvPr>
          <p:cNvSpPr/>
          <p:nvPr/>
        </p:nvSpPr>
        <p:spPr>
          <a:xfrm>
            <a:off x="267322" y="2411394"/>
            <a:ext cx="1978152" cy="197693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CE755E-A3DE-48FA-953D-4B2CFF013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699" y="6174902"/>
            <a:ext cx="357116" cy="365125"/>
          </a:xfrm>
        </p:spPr>
        <p:txBody>
          <a:bodyPr/>
          <a:lstStyle/>
          <a:p>
            <a:fld id="{82EE24B5-652C-4DB5-B7C3-B5BBEC1280B1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58CBCC-46BE-4654-9B01-07B35CF17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292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TEAM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D70BF709-D6E1-4AFF-A538-E9F7D1A452C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94842" y="4604376"/>
            <a:ext cx="2700338" cy="7381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Dinesh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i="1" dirty="0">
                <a:solidFill>
                  <a:schemeClr val="bg2"/>
                </a:solidFill>
                <a:latin typeface="+mn-lt"/>
              </a:rPr>
              <a:t>COMScDS241P-002</a:t>
            </a:r>
          </a:p>
        </p:txBody>
      </p:sp>
      <p:sp>
        <p:nvSpPr>
          <p:cNvPr id="49" name="object 6" descr="Beige rectangle">
            <a:extLst>
              <a:ext uri="{FF2B5EF4-FFF2-40B4-BE49-F238E27FC236}">
                <a16:creationId xmlns:a16="http://schemas.microsoft.com/office/drawing/2014/main" id="{E67B2D0F-2920-4165-BC82-05237362DABB}"/>
              </a:ext>
            </a:extLst>
          </p:cNvPr>
          <p:cNvSpPr/>
          <p:nvPr/>
        </p:nvSpPr>
        <p:spPr>
          <a:xfrm>
            <a:off x="915047" y="1332834"/>
            <a:ext cx="2160000" cy="0"/>
          </a:xfrm>
          <a:custGeom>
            <a:avLst/>
            <a:gdLst/>
            <a:ahLst/>
            <a:cxnLst/>
            <a:rect l="l" t="t" r="r" b="b"/>
            <a:pathLst>
              <a:path w="1934210">
                <a:moveTo>
                  <a:pt x="0" y="0"/>
                </a:moveTo>
                <a:lnTo>
                  <a:pt x="193360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val 5" descr="Blue circle">
            <a:extLst>
              <a:ext uri="{FF2B5EF4-FFF2-40B4-BE49-F238E27FC236}">
                <a16:creationId xmlns:a16="http://schemas.microsoft.com/office/drawing/2014/main" id="{F022418F-A5B3-63B9-FB99-860A14CF2C67}"/>
              </a:ext>
            </a:extLst>
          </p:cNvPr>
          <p:cNvSpPr/>
          <p:nvPr/>
        </p:nvSpPr>
        <p:spPr>
          <a:xfrm>
            <a:off x="2614734" y="2448824"/>
            <a:ext cx="1978152" cy="197693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Placeholder 17" descr="A person in a blue shirt&#10;&#10;AI-generated content may be incorrect.">
            <a:extLst>
              <a:ext uri="{FF2B5EF4-FFF2-40B4-BE49-F238E27FC236}">
                <a16:creationId xmlns:a16="http://schemas.microsoft.com/office/drawing/2014/main" id="{07266CD1-DE35-6B2A-6597-9AD0FBE42A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85639" y="2618197"/>
            <a:ext cx="1638185" cy="1638185"/>
          </a:xfrm>
          <a:prstGeom prst="ellipse">
            <a:avLst/>
          </a:prstGeom>
          <a:noFill/>
          <a:ln w="387350">
            <a:noFill/>
          </a:ln>
        </p:spPr>
      </p:pic>
      <p:sp>
        <p:nvSpPr>
          <p:cNvPr id="22" name="Oval 21" descr="Blue circle">
            <a:extLst>
              <a:ext uri="{FF2B5EF4-FFF2-40B4-BE49-F238E27FC236}">
                <a16:creationId xmlns:a16="http://schemas.microsoft.com/office/drawing/2014/main" id="{0F5D37EA-9088-B415-D723-6AE9593284BC}"/>
              </a:ext>
            </a:extLst>
          </p:cNvPr>
          <p:cNvSpPr/>
          <p:nvPr/>
        </p:nvSpPr>
        <p:spPr>
          <a:xfrm>
            <a:off x="5021471" y="2440533"/>
            <a:ext cx="1978152" cy="197693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41">
            <a:extLst>
              <a:ext uri="{FF2B5EF4-FFF2-40B4-BE49-F238E27FC236}">
                <a16:creationId xmlns:a16="http://schemas.microsoft.com/office/drawing/2014/main" id="{AAB0706A-DD50-F961-CA34-08A3FD8E5CD4}"/>
              </a:ext>
            </a:extLst>
          </p:cNvPr>
          <p:cNvSpPr txBox="1">
            <a:spLocks/>
          </p:cNvSpPr>
          <p:nvPr/>
        </p:nvSpPr>
        <p:spPr>
          <a:xfrm>
            <a:off x="5798" y="4603758"/>
            <a:ext cx="2700338" cy="738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Tharinda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i="1" dirty="0">
                <a:solidFill>
                  <a:schemeClr val="bg2"/>
                </a:solidFill>
                <a:latin typeface="+mn-lt"/>
              </a:rPr>
              <a:t>COMScDS241P-001</a:t>
            </a:r>
          </a:p>
        </p:txBody>
      </p:sp>
      <p:sp>
        <p:nvSpPr>
          <p:cNvPr id="32" name="Oval 31" descr="Blue circle">
            <a:extLst>
              <a:ext uri="{FF2B5EF4-FFF2-40B4-BE49-F238E27FC236}">
                <a16:creationId xmlns:a16="http://schemas.microsoft.com/office/drawing/2014/main" id="{F9753F1C-BB42-7FD6-9267-974AC3B42C66}"/>
              </a:ext>
            </a:extLst>
          </p:cNvPr>
          <p:cNvSpPr/>
          <p:nvPr/>
        </p:nvSpPr>
        <p:spPr>
          <a:xfrm>
            <a:off x="7428209" y="2430535"/>
            <a:ext cx="1978152" cy="197693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 Placeholder 41">
            <a:extLst>
              <a:ext uri="{FF2B5EF4-FFF2-40B4-BE49-F238E27FC236}">
                <a16:creationId xmlns:a16="http://schemas.microsoft.com/office/drawing/2014/main" id="{11B1913B-3E22-378B-6473-9FC43B7FF70A}"/>
              </a:ext>
            </a:extLst>
          </p:cNvPr>
          <p:cNvSpPr txBox="1">
            <a:spLocks/>
          </p:cNvSpPr>
          <p:nvPr/>
        </p:nvSpPr>
        <p:spPr>
          <a:xfrm>
            <a:off x="7166501" y="4575928"/>
            <a:ext cx="2700338" cy="738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Arosha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i="1" dirty="0">
                <a:solidFill>
                  <a:schemeClr val="bg2"/>
                </a:solidFill>
                <a:latin typeface="+mn-lt"/>
              </a:rPr>
              <a:t>COMScDS241P-004</a:t>
            </a:r>
          </a:p>
        </p:txBody>
      </p:sp>
      <p:sp>
        <p:nvSpPr>
          <p:cNvPr id="34" name="Text Placeholder 41">
            <a:extLst>
              <a:ext uri="{FF2B5EF4-FFF2-40B4-BE49-F238E27FC236}">
                <a16:creationId xmlns:a16="http://schemas.microsoft.com/office/drawing/2014/main" id="{20F5E110-32C9-5432-252B-77FBCE034AB5}"/>
              </a:ext>
            </a:extLst>
          </p:cNvPr>
          <p:cNvSpPr txBox="1">
            <a:spLocks/>
          </p:cNvSpPr>
          <p:nvPr/>
        </p:nvSpPr>
        <p:spPr>
          <a:xfrm>
            <a:off x="9650823" y="4575928"/>
            <a:ext cx="2700338" cy="738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Osanda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i="1" dirty="0">
                <a:solidFill>
                  <a:schemeClr val="bg2"/>
                </a:solidFill>
                <a:latin typeface="+mn-lt"/>
              </a:rPr>
              <a:t>COMScDS241P-019</a:t>
            </a:r>
          </a:p>
        </p:txBody>
      </p:sp>
      <p:sp>
        <p:nvSpPr>
          <p:cNvPr id="36" name="Text Placeholder 41">
            <a:extLst>
              <a:ext uri="{FF2B5EF4-FFF2-40B4-BE49-F238E27FC236}">
                <a16:creationId xmlns:a16="http://schemas.microsoft.com/office/drawing/2014/main" id="{E0DB4EB9-336A-8406-5CED-3B293EA5B6DF}"/>
              </a:ext>
            </a:extLst>
          </p:cNvPr>
          <p:cNvSpPr txBox="1">
            <a:spLocks/>
          </p:cNvSpPr>
          <p:nvPr/>
        </p:nvSpPr>
        <p:spPr>
          <a:xfrm>
            <a:off x="4656843" y="4585926"/>
            <a:ext cx="2700338" cy="738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Dinushi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i="1" dirty="0">
                <a:solidFill>
                  <a:schemeClr val="bg2"/>
                </a:solidFill>
                <a:latin typeface="+mn-lt"/>
              </a:rPr>
              <a:t>COMScDS241P-003</a:t>
            </a:r>
          </a:p>
        </p:txBody>
      </p:sp>
      <p:sp>
        <p:nvSpPr>
          <p:cNvPr id="37" name="Oval 36" descr="Blue circle">
            <a:extLst>
              <a:ext uri="{FF2B5EF4-FFF2-40B4-BE49-F238E27FC236}">
                <a16:creationId xmlns:a16="http://schemas.microsoft.com/office/drawing/2014/main" id="{154E96E3-C12D-E2B0-3192-DE3F07914C3F}"/>
              </a:ext>
            </a:extLst>
          </p:cNvPr>
          <p:cNvSpPr/>
          <p:nvPr/>
        </p:nvSpPr>
        <p:spPr>
          <a:xfrm>
            <a:off x="9866839" y="2448824"/>
            <a:ext cx="1978152" cy="197693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Placeholder 17">
            <a:extLst>
              <a:ext uri="{FF2B5EF4-FFF2-40B4-BE49-F238E27FC236}">
                <a16:creationId xmlns:a16="http://schemas.microsoft.com/office/drawing/2014/main" id="{8B4071AA-E160-1BF6-7931-36FF5EB52C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305" y="2580767"/>
            <a:ext cx="1638185" cy="1638185"/>
          </a:xfrm>
          <a:prstGeom prst="ellipse">
            <a:avLst/>
          </a:prstGeom>
          <a:noFill/>
          <a:ln w="387350">
            <a:noFill/>
          </a:ln>
        </p:spPr>
      </p:pic>
    </p:spTree>
    <p:extLst>
      <p:ext uri="{BB962C8B-B14F-4D97-AF65-F5344CB8AC3E}">
        <p14:creationId xmlns:p14="http://schemas.microsoft.com/office/powerpoint/2010/main" val="1065904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140CF4-2DAA-4239-BB77-274BDD82A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EE24B5-652C-4DB5-B7C3-B5BBEC1280B1}" type="slidenum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00292E">
                    <a:alpha val="70000"/>
                  </a:srgbClr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rgbClr val="00292E">
                  <a:alpha val="70000"/>
                </a:srgbClr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pic>
        <p:nvPicPr>
          <p:cNvPr id="4" name="Picture Placeholder 11" descr="Two men near laptop ">
            <a:extLst>
              <a:ext uri="{FF2B5EF4-FFF2-40B4-BE49-F238E27FC236}">
                <a16:creationId xmlns:a16="http://schemas.microsoft.com/office/drawing/2014/main" id="{509FA566-1699-4388-B44C-C3EE5EC051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2"/>
            <a:ext cx="6256751" cy="6857998"/>
          </a:xfrm>
          <a:prstGeom prst="rect">
            <a:avLst/>
          </a:prstGeom>
        </p:spPr>
      </p:pic>
      <p:sp>
        <p:nvSpPr>
          <p:cNvPr id="5" name="object 3" descr="Beige rectangle">
            <a:extLst>
              <a:ext uri="{FF2B5EF4-FFF2-40B4-BE49-F238E27FC236}">
                <a16:creationId xmlns:a16="http://schemas.microsoft.com/office/drawing/2014/main" id="{857A0168-DBD5-47D4-A751-3B39262D8254}"/>
              </a:ext>
            </a:extLst>
          </p:cNvPr>
          <p:cNvSpPr/>
          <p:nvPr/>
        </p:nvSpPr>
        <p:spPr>
          <a:xfrm>
            <a:off x="8355283" y="836613"/>
            <a:ext cx="3307960" cy="5184775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6" name="object 6" descr="Blue rectangle">
            <a:extLst>
              <a:ext uri="{FF2B5EF4-FFF2-40B4-BE49-F238E27FC236}">
                <a16:creationId xmlns:a16="http://schemas.microsoft.com/office/drawing/2014/main" id="{7F009843-AFA3-44E8-B7D5-3F39B363C92E}"/>
              </a:ext>
            </a:extLst>
          </p:cNvPr>
          <p:cNvSpPr/>
          <p:nvPr/>
        </p:nvSpPr>
        <p:spPr>
          <a:xfrm>
            <a:off x="6226175" y="1"/>
            <a:ext cx="5056205" cy="6857999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C6730AE-386B-426F-9F29-221DCC5F714D}"/>
              </a:ext>
            </a:extLst>
          </p:cNvPr>
          <p:cNvSpPr txBox="1">
            <a:spLocks/>
          </p:cNvSpPr>
          <p:nvPr/>
        </p:nvSpPr>
        <p:spPr>
          <a:xfrm>
            <a:off x="7444708" y="1925413"/>
            <a:ext cx="3837672" cy="74975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4B2C1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Assumed that the datasets have sufficient data.</a:t>
            </a:r>
          </a:p>
        </p:txBody>
      </p:sp>
      <p:pic>
        <p:nvPicPr>
          <p:cNvPr id="9" name="Picture Placeholder 27" descr="Check mark">
            <a:extLst>
              <a:ext uri="{FF2B5EF4-FFF2-40B4-BE49-F238E27FC236}">
                <a16:creationId xmlns:a16="http://schemas.microsoft.com/office/drawing/2014/main" id="{9FC370A7-FF9A-42B0-9C14-95C57A9BC6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06256" y="1933704"/>
            <a:ext cx="720000" cy="720000"/>
          </a:xfrm>
          <a:prstGeom prst="rect">
            <a:avLst/>
          </a:prstGeom>
        </p:spPr>
      </p:pic>
      <p:pic>
        <p:nvPicPr>
          <p:cNvPr id="10" name="Picture Placeholder 29" descr="Check mark">
            <a:extLst>
              <a:ext uri="{FF2B5EF4-FFF2-40B4-BE49-F238E27FC236}">
                <a16:creationId xmlns:a16="http://schemas.microsoft.com/office/drawing/2014/main" id="{1630545B-ED3D-48DD-8CD5-CB200AA2D7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97619" y="2730657"/>
            <a:ext cx="720000" cy="719999"/>
          </a:xfrm>
          <a:prstGeom prst="rect">
            <a:avLst/>
          </a:prstGeom>
        </p:spPr>
      </p:pic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186A1D66-9F36-434B-9677-0FE61760AB97}"/>
              </a:ext>
            </a:extLst>
          </p:cNvPr>
          <p:cNvSpPr txBox="1">
            <a:spLocks/>
          </p:cNvSpPr>
          <p:nvPr/>
        </p:nvSpPr>
        <p:spPr>
          <a:xfrm>
            <a:off x="7444708" y="2736345"/>
            <a:ext cx="3837672" cy="74018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4B2C1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External influences have been excluded for the prediction</a:t>
            </a:r>
          </a:p>
        </p:txBody>
      </p:sp>
      <p:pic>
        <p:nvPicPr>
          <p:cNvPr id="12" name="Picture Placeholder 31" descr="Check mark">
            <a:extLst>
              <a:ext uri="{FF2B5EF4-FFF2-40B4-BE49-F238E27FC236}">
                <a16:creationId xmlns:a16="http://schemas.microsoft.com/office/drawing/2014/main" id="{33C53E5C-0A10-46F8-9546-AB2C67545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84333" y="3523448"/>
            <a:ext cx="720000" cy="719999"/>
          </a:xfrm>
          <a:prstGeom prst="rect">
            <a:avLst/>
          </a:prstGeom>
        </p:spPr>
      </p:pic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8744334E-DF9D-4600-8180-292072510183}"/>
              </a:ext>
            </a:extLst>
          </p:cNvPr>
          <p:cNvSpPr txBox="1">
            <a:spLocks/>
          </p:cNvSpPr>
          <p:nvPr/>
        </p:nvSpPr>
        <p:spPr>
          <a:xfrm>
            <a:off x="7450083" y="3523448"/>
            <a:ext cx="3754729" cy="7803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4B2C1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Correlation of certain features may not always imply causation.</a:t>
            </a:r>
          </a:p>
        </p:txBody>
      </p:sp>
      <p:sp>
        <p:nvSpPr>
          <p:cNvPr id="14" name="object 27" descr="Beige rectangle">
            <a:extLst>
              <a:ext uri="{FF2B5EF4-FFF2-40B4-BE49-F238E27FC236}">
                <a16:creationId xmlns:a16="http://schemas.microsoft.com/office/drawing/2014/main" id="{7F820741-8871-4D59-8ED1-466FEFD2AF94}"/>
              </a:ext>
            </a:extLst>
          </p:cNvPr>
          <p:cNvSpPr/>
          <p:nvPr/>
        </p:nvSpPr>
        <p:spPr>
          <a:xfrm flipV="1">
            <a:off x="6697619" y="1496467"/>
            <a:ext cx="3085478" cy="45719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668119-9603-4701-8EEC-F2E48B808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8951" y="640604"/>
            <a:ext cx="4421229" cy="110490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ASSUMPTIONS</a:t>
            </a:r>
            <a:endParaRPr lang="en-US" dirty="0"/>
          </a:p>
        </p:txBody>
      </p:sp>
      <p:pic>
        <p:nvPicPr>
          <p:cNvPr id="7" name="Picture Placeholder 31" descr="Check mark">
            <a:extLst>
              <a:ext uri="{FF2B5EF4-FFF2-40B4-BE49-F238E27FC236}">
                <a16:creationId xmlns:a16="http://schemas.microsoft.com/office/drawing/2014/main" id="{83155410-0103-DD4F-B3AE-6F4328EDCD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92176" y="4316117"/>
            <a:ext cx="720000" cy="719999"/>
          </a:xfrm>
          <a:prstGeom prst="rect">
            <a:avLst/>
          </a:prstGeom>
        </p:spPr>
      </p:pic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7CE4E7F9-3CCC-D254-E1E0-49BC4A324311}"/>
              </a:ext>
            </a:extLst>
          </p:cNvPr>
          <p:cNvSpPr txBox="1">
            <a:spLocks/>
          </p:cNvSpPr>
          <p:nvPr/>
        </p:nvSpPr>
        <p:spPr>
          <a:xfrm>
            <a:off x="7453495" y="4305525"/>
            <a:ext cx="3754729" cy="7803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4B2C1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Certain noisy data has been assumed to be tolerable</a:t>
            </a:r>
          </a:p>
        </p:txBody>
      </p:sp>
    </p:spTree>
    <p:extLst>
      <p:ext uri="{BB962C8B-B14F-4D97-AF65-F5344CB8AC3E}">
        <p14:creationId xmlns:p14="http://schemas.microsoft.com/office/powerpoint/2010/main" val="3298964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2DCD771F-1D4B-9907-C53D-4DB9375B2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8844" y="6174902"/>
            <a:ext cx="35711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2EE24B5-652C-4DB5-B7C3-B5BBEC1280B1}" type="slidenum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00292E">
                    <a:alpha val="70000"/>
                  </a:srgbClr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000" b="0" i="1" u="none" strike="noStrike" kern="1200" cap="none" spc="0" normalizeH="0" baseline="0" noProof="0">
              <a:ln>
                <a:noFill/>
              </a:ln>
              <a:solidFill>
                <a:srgbClr val="00292E">
                  <a:alpha val="70000"/>
                </a:srgbClr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6B7539-0E1B-02F8-EC3F-E02943F57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LIMITATIONS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4F5099F-16F9-558F-3F0D-AEC4CE21144E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838200" y="4133087"/>
            <a:ext cx="10431780" cy="2043875"/>
          </a:xfr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lIns="0" tIns="0" rIns="0" bIns="0" numCol="1" spcCol="1270" anchorCtr="0">
            <a:normAutofit/>
          </a:bodyPr>
          <a:lstStyle/>
          <a:p>
            <a:pPr marL="0" lvl="0" indent="0" defTabSz="1022350">
              <a:spcBef>
                <a:spcPct val="0"/>
              </a:spcBef>
              <a:spcAft>
                <a:spcPct val="35000"/>
              </a:spcAft>
              <a:buNone/>
              <a:defRPr b="1"/>
            </a:pPr>
            <a:r>
              <a:rPr lang="en-US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Consumer Behavior</a:t>
            </a:r>
          </a:p>
          <a:p>
            <a:pPr lvl="0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Consumer preferences and purchasing patterns changes rapidly due to trends or events</a:t>
            </a:r>
          </a:p>
          <a:p>
            <a:pPr marL="0" lvl="0" indent="0" defTabSz="1022350">
              <a:spcBef>
                <a:spcPct val="0"/>
              </a:spcBef>
              <a:spcAft>
                <a:spcPct val="35000"/>
              </a:spcAft>
              <a:buNone/>
              <a:defRPr b="1"/>
            </a:pPr>
            <a:endParaRPr lang="en-US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AA61F5-A196-BF61-BC36-042B85C155DB}"/>
              </a:ext>
            </a:extLst>
          </p:cNvPr>
          <p:cNvSpPr txBox="1">
            <a:spLocks noGrp="1"/>
          </p:cNvSpPr>
          <p:nvPr>
            <p:ph sz="half" idx="13"/>
          </p:nvPr>
        </p:nvSpPr>
        <p:spPr>
          <a:xfrm>
            <a:off x="844296" y="1788579"/>
            <a:ext cx="10425684" cy="1906878"/>
          </a:xfr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lIns="0" tIns="0" rIns="0" bIns="0" numCol="1" spcCol="1270" anchorCtr="0">
            <a:normAutofit/>
          </a:bodyPr>
          <a:lstStyle/>
          <a:p>
            <a:pPr marL="0" lvl="0" indent="0" defTabSz="1022350">
              <a:spcBef>
                <a:spcPct val="0"/>
              </a:spcBef>
              <a:spcAft>
                <a:spcPct val="35000"/>
              </a:spcAft>
              <a:buNone/>
              <a:defRPr b="1"/>
            </a:pPr>
            <a:r>
              <a:rPr lang="en-US" kern="1200" dirty="0"/>
              <a:t>Limited External Data</a:t>
            </a:r>
          </a:p>
          <a:p>
            <a:pPr lvl="0"/>
            <a:r>
              <a:rPr lang="en-US" dirty="0"/>
              <a:t>The dataset lack certain information on external factors that may influence sales</a:t>
            </a:r>
          </a:p>
          <a:p>
            <a:pPr lvl="1"/>
            <a:r>
              <a:rPr lang="en-US" dirty="0"/>
              <a:t>Events </a:t>
            </a:r>
          </a:p>
          <a:p>
            <a:pPr lvl="1"/>
            <a:r>
              <a:rPr lang="en-US" dirty="0"/>
              <a:t>Economic factors</a:t>
            </a:r>
          </a:p>
          <a:p>
            <a:pPr lvl="1"/>
            <a:r>
              <a:rPr lang="en-US" dirty="0"/>
              <a:t>Weather Conditions</a:t>
            </a:r>
          </a:p>
          <a:p>
            <a:pPr marL="0" lvl="0" indent="0" defTabSz="1022350">
              <a:spcBef>
                <a:spcPct val="0"/>
              </a:spcBef>
              <a:spcAft>
                <a:spcPct val="35000"/>
              </a:spcAft>
              <a:buNone/>
              <a:defRPr b="1"/>
            </a:pPr>
            <a:endParaRPr lang="en-US" dirty="0"/>
          </a:p>
          <a:p>
            <a:pPr marL="0" lvl="0" indent="0" defTabSz="1022350">
              <a:spcBef>
                <a:spcPct val="0"/>
              </a:spcBef>
              <a:spcAft>
                <a:spcPct val="35000"/>
              </a:spcAft>
              <a:buNone/>
              <a:defRPr b="1"/>
            </a:pPr>
            <a:endParaRPr lang="en-US" kern="1200" dirty="0"/>
          </a:p>
        </p:txBody>
      </p:sp>
      <p:sp>
        <p:nvSpPr>
          <p:cNvPr id="3" name="object 27" descr="Beige rectangle">
            <a:extLst>
              <a:ext uri="{FF2B5EF4-FFF2-40B4-BE49-F238E27FC236}">
                <a16:creationId xmlns:a16="http://schemas.microsoft.com/office/drawing/2014/main" id="{10C4E0E0-EE53-EDBB-471C-FAA89BAC1E9F}"/>
              </a:ext>
            </a:extLst>
          </p:cNvPr>
          <p:cNvSpPr/>
          <p:nvPr/>
        </p:nvSpPr>
        <p:spPr>
          <a:xfrm>
            <a:off x="976913" y="1329710"/>
            <a:ext cx="2808000" cy="0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2168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Handshake">
            <a:extLst>
              <a:ext uri="{FF2B5EF4-FFF2-40B4-BE49-F238E27FC236}">
                <a16:creationId xmlns:a16="http://schemas.microsoft.com/office/drawing/2014/main" id="{2F5DB649-A4D3-4E21-BA31-0C84C9B3603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"/>
          <a:stretch/>
        </p:blipFill>
        <p:spPr>
          <a:xfrm>
            <a:off x="1200" y="3115388"/>
            <a:ext cx="12189600" cy="3743586"/>
          </a:xfrm>
        </p:spPr>
      </p:pic>
      <p:sp>
        <p:nvSpPr>
          <p:cNvPr id="12" name="object 3" descr="Blue rectangle">
            <a:extLst>
              <a:ext uri="{FF2B5EF4-FFF2-40B4-BE49-F238E27FC236}">
                <a16:creationId xmlns:a16="http://schemas.microsoft.com/office/drawing/2014/main" id="{CDEEA71D-C3B3-45BB-A776-D17D92A58127}"/>
              </a:ext>
            </a:extLst>
          </p:cNvPr>
          <p:cNvSpPr/>
          <p:nvPr/>
        </p:nvSpPr>
        <p:spPr>
          <a:xfrm>
            <a:off x="1200" y="3115389"/>
            <a:ext cx="12189600" cy="3742611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13" name="Oval 12" descr="Beige oval">
            <a:extLst>
              <a:ext uri="{FF2B5EF4-FFF2-40B4-BE49-F238E27FC236}">
                <a16:creationId xmlns:a16="http://schemas.microsoft.com/office/drawing/2014/main" id="{F336552F-CA64-452F-9BD8-01334388BFF5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ADB42F-AE48-4323-897F-DB5A083BD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064" y="361648"/>
            <a:ext cx="10515600" cy="1325563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C1E99-672F-46AE-BB08-DD22B0928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7949" y="2130341"/>
            <a:ext cx="3789362" cy="823912"/>
          </a:xfrm>
        </p:spPr>
        <p:txBody>
          <a:bodyPr>
            <a:normAutofit/>
          </a:bodyPr>
          <a:lstStyle/>
          <a:p>
            <a:pPr marL="0" lvl="0" indent="0" algn="l" defTabSz="10223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b="1"/>
            </a:pPr>
            <a:r>
              <a:rPr lang="en-US" sz="2000" kern="1200" dirty="0"/>
              <a:t>Data Quality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EAD4F2-C5CC-44E9-A092-76413D5CA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1373" y="3434047"/>
            <a:ext cx="3132000" cy="275561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dirty="0">
                <a:solidFill>
                  <a:srgbClr val="FFFFFF"/>
                </a:solidFill>
                <a:cs typeface="Arial"/>
              </a:rPr>
              <a:t>Missing data due to incomplete records for certain time periods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dirty="0">
                <a:solidFill>
                  <a:srgbClr val="FFFFFF"/>
                </a:solidFill>
                <a:cs typeface="Arial"/>
              </a:rPr>
              <a:t>Outliers in sales of certain stores could skew the analysis and model performance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</a:pPr>
            <a:endParaRPr lang="en-US" i="1" dirty="0">
              <a:solidFill>
                <a:srgbClr val="FFFFFF"/>
              </a:solidFill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None/>
            </a:pPr>
            <a:endParaRPr lang="en-US" i="1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A73375-FA03-4191-8AD5-B40CD9B59B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52950" y="2130341"/>
            <a:ext cx="4745038" cy="823912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defRPr b="1"/>
            </a:pPr>
            <a:r>
              <a:rPr lang="en-US" sz="2000" dirty="0"/>
              <a:t>Seasonality and Trends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0C6FDF-5982-4E37-B65D-F7B05D0FFB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53711" y="3434047"/>
            <a:ext cx="3361615" cy="275561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dirty="0">
                <a:solidFill>
                  <a:srgbClr val="FFFFFF"/>
                </a:solidFill>
                <a:cs typeface="Arial"/>
              </a:rPr>
              <a:t>Sales data are often influenced by seasonal patterns which may affect the model accuracy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</a:pPr>
            <a:endParaRPr lang="en-US" i="1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8F7FB6B-EAC9-40F7-9522-61A8D53EF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EE24B5-652C-4DB5-B7C3-B5BBEC1280B1}" type="slidenum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00292E">
                    <a:alpha val="70000"/>
                  </a:srgbClr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rgbClr val="00292E">
                  <a:alpha val="70000"/>
                </a:srgbClr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9" name="object 5" descr="Beige rectangle">
            <a:extLst>
              <a:ext uri="{FF2B5EF4-FFF2-40B4-BE49-F238E27FC236}">
                <a16:creationId xmlns:a16="http://schemas.microsoft.com/office/drawing/2014/main" id="{890F7762-BD37-4D33-9F80-1DA07B5E172E}"/>
              </a:ext>
            </a:extLst>
          </p:cNvPr>
          <p:cNvSpPr/>
          <p:nvPr/>
        </p:nvSpPr>
        <p:spPr>
          <a:xfrm>
            <a:off x="915637" y="1337103"/>
            <a:ext cx="3744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A93FB3A3-CCE4-43B1-B396-B8819D20B354}"/>
              </a:ext>
            </a:extLst>
          </p:cNvPr>
          <p:cNvSpPr txBox="1">
            <a:spLocks/>
          </p:cNvSpPr>
          <p:nvPr/>
        </p:nvSpPr>
        <p:spPr>
          <a:xfrm>
            <a:off x="8568793" y="2133184"/>
            <a:ext cx="3429699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223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Arial" panose="020B0604020202020204" pitchFamily="34" charset="0"/>
              <a:buNone/>
              <a:tabLst/>
              <a:defRPr b="1"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Scalability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17423A2D-9BA5-4783-9D7D-85F493300696}"/>
              </a:ext>
            </a:extLst>
          </p:cNvPr>
          <p:cNvSpPr txBox="1">
            <a:spLocks/>
          </p:cNvSpPr>
          <p:nvPr/>
        </p:nvSpPr>
        <p:spPr>
          <a:xfrm>
            <a:off x="8552751" y="3436890"/>
            <a:ext cx="3132000" cy="2755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0CDA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"/>
                <a:ea typeface="+mn-ea"/>
                <a:cs typeface="Arial"/>
              </a:rPr>
              <a:t>Processing and analyzing large-scale data require significant computational resources</a:t>
            </a:r>
          </a:p>
        </p:txBody>
      </p:sp>
    </p:spTree>
    <p:extLst>
      <p:ext uri="{BB962C8B-B14F-4D97-AF65-F5344CB8AC3E}">
        <p14:creationId xmlns:p14="http://schemas.microsoft.com/office/powerpoint/2010/main" val="3327019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AB10E-8779-8A91-C058-FADF825CC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938827-0B65-382B-CA75-4C97D3318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Repository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8F73D1-F578-3F50-0646-B1078F8C40B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https://github.com/mdpw/msc-pds-group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656523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Girl with documents">
            <a:extLst>
              <a:ext uri="{FF2B5EF4-FFF2-40B4-BE49-F238E27FC236}">
                <a16:creationId xmlns:a16="http://schemas.microsoft.com/office/drawing/2014/main" id="{BD5BAEF8-04EE-4148-AB9D-25427A926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" y="675"/>
            <a:ext cx="12189600" cy="685665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537408-2125-4CE5-92A7-F7E0FCBA31D0}"/>
              </a:ext>
            </a:extLst>
          </p:cNvPr>
          <p:cNvSpPr txBox="1">
            <a:spLocks/>
          </p:cNvSpPr>
          <p:nvPr/>
        </p:nvSpPr>
        <p:spPr>
          <a:xfrm>
            <a:off x="-1" y="1341439"/>
            <a:ext cx="6348413" cy="2925761"/>
          </a:xfrm>
          <a:prstGeom prst="rect">
            <a:avLst/>
          </a:prstGeom>
          <a:solidFill>
            <a:schemeClr val="accent2"/>
          </a:solidFill>
        </p:spPr>
        <p:txBody>
          <a:bodyPr lIns="1548000" tIns="216000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endParaRPr lang="en-US" sz="2500" b="1" dirty="0">
              <a:solidFill>
                <a:schemeClr val="bg2">
                  <a:alpha val="50000"/>
                </a:schemeClr>
              </a:solidFill>
            </a:endParaRPr>
          </a:p>
        </p:txBody>
      </p:sp>
      <p:sp>
        <p:nvSpPr>
          <p:cNvPr id="6" name="object 6" descr="Beige rectangle">
            <a:extLst>
              <a:ext uri="{FF2B5EF4-FFF2-40B4-BE49-F238E27FC236}">
                <a16:creationId xmlns:a16="http://schemas.microsoft.com/office/drawing/2014/main" id="{B0C70F64-F3E5-413B-AF4F-E15CE944B761}"/>
              </a:ext>
            </a:extLst>
          </p:cNvPr>
          <p:cNvSpPr/>
          <p:nvPr/>
        </p:nvSpPr>
        <p:spPr>
          <a:xfrm>
            <a:off x="931203" y="2894901"/>
            <a:ext cx="4176000" cy="0"/>
          </a:xfrm>
          <a:custGeom>
            <a:avLst/>
            <a:gdLst/>
            <a:ahLst/>
            <a:cxnLst/>
            <a:rect l="l" t="t" r="r" b="b"/>
            <a:pathLst>
              <a:path w="4206240">
                <a:moveTo>
                  <a:pt x="0" y="0"/>
                </a:moveTo>
                <a:lnTo>
                  <a:pt x="420624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D43A5E-77DF-44FD-800D-158434A3A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1559"/>
            <a:ext cx="4859215" cy="1325563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THANK YOU!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1486951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 descr="Man talks by phone">
            <a:extLst>
              <a:ext uri="{FF2B5EF4-FFF2-40B4-BE49-F238E27FC236}">
                <a16:creationId xmlns:a16="http://schemas.microsoft.com/office/drawing/2014/main" id="{2894B736-0F24-454E-8A9D-717EB7869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" y="4665"/>
            <a:ext cx="6991350" cy="6848669"/>
          </a:xfrm>
          <a:prstGeom prst="rect">
            <a:avLst/>
          </a:prstGeom>
        </p:spPr>
      </p:pic>
      <p:sp>
        <p:nvSpPr>
          <p:cNvPr id="5" name="object 3" descr="Beige rectangle">
            <a:extLst>
              <a:ext uri="{FF2B5EF4-FFF2-40B4-BE49-F238E27FC236}">
                <a16:creationId xmlns:a16="http://schemas.microsoft.com/office/drawing/2014/main" id="{DCF29767-6635-4A46-AB77-672CC90C6FBE}"/>
              </a:ext>
            </a:extLst>
          </p:cNvPr>
          <p:cNvSpPr/>
          <p:nvPr/>
        </p:nvSpPr>
        <p:spPr>
          <a:xfrm>
            <a:off x="8181340" y="1359001"/>
            <a:ext cx="4010660" cy="4194074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bject 6" descr="Blue rectangle">
            <a:extLst>
              <a:ext uri="{FF2B5EF4-FFF2-40B4-BE49-F238E27FC236}">
                <a16:creationId xmlns:a16="http://schemas.microsoft.com/office/drawing/2014/main" id="{9FABC344-E043-45BE-8588-06C658DBCE70}"/>
              </a:ext>
            </a:extLst>
          </p:cNvPr>
          <p:cNvSpPr/>
          <p:nvPr/>
        </p:nvSpPr>
        <p:spPr>
          <a:xfrm>
            <a:off x="5502275" y="1692008"/>
            <a:ext cx="6689725" cy="3528060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C5720-51D4-4632-91CD-936B8AB96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698" y="2331086"/>
            <a:ext cx="5165558" cy="83385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OUR AIM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506CC-0185-443E-82C7-1600C21D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object 9" descr="Beige rectangle">
            <a:extLst>
              <a:ext uri="{FF2B5EF4-FFF2-40B4-BE49-F238E27FC236}">
                <a16:creationId xmlns:a16="http://schemas.microsoft.com/office/drawing/2014/main" id="{02C6628C-972C-4717-AAF3-D882B30F6658}"/>
              </a:ext>
            </a:extLst>
          </p:cNvPr>
          <p:cNvSpPr/>
          <p:nvPr/>
        </p:nvSpPr>
        <p:spPr>
          <a:xfrm flipV="1">
            <a:off x="6313932" y="2989834"/>
            <a:ext cx="1867408" cy="45719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7A818AB-B120-41D5-88A6-933AB9CAAE68}"/>
              </a:ext>
            </a:extLst>
          </p:cNvPr>
          <p:cNvSpPr txBox="1">
            <a:spLocks/>
          </p:cNvSpPr>
          <p:nvPr/>
        </p:nvSpPr>
        <p:spPr>
          <a:xfrm>
            <a:off x="6188242" y="3217631"/>
            <a:ext cx="5181600" cy="16033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We are tasked with analyzing the past sales and some other data collected by the ABC Marketing Company Pvt (Ltd) and build a forecasting model to help the company to improve their sales performance.</a:t>
            </a:r>
          </a:p>
        </p:txBody>
      </p:sp>
    </p:spTree>
    <p:extLst>
      <p:ext uri="{BB962C8B-B14F-4D97-AF65-F5344CB8AC3E}">
        <p14:creationId xmlns:p14="http://schemas.microsoft.com/office/powerpoint/2010/main" val="1793949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People's hands">
            <a:extLst>
              <a:ext uri="{FF2B5EF4-FFF2-40B4-BE49-F238E27FC236}">
                <a16:creationId xmlns:a16="http://schemas.microsoft.com/office/drawing/2014/main" id="{7D87B918-371C-4B31-9C7A-1D9A08C8A3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0" y="0"/>
            <a:ext cx="12189600" cy="6856650"/>
          </a:xfr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12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Oval 8" descr="Beige oval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16" y="3299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COMPANY OUTLOOK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3C1EE-D9A0-406A-9A3A-75C8252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4</a:t>
            </a:fld>
            <a:endParaRPr lang="en-US" dirty="0"/>
          </a:p>
        </p:txBody>
      </p:sp>
      <p:graphicFrame>
        <p:nvGraphicFramePr>
          <p:cNvPr id="13" name="Content Placeholder 12" descr="Table">
            <a:extLst>
              <a:ext uri="{FF2B5EF4-FFF2-40B4-BE49-F238E27FC236}">
                <a16:creationId xmlns:a16="http://schemas.microsoft.com/office/drawing/2014/main" id="{1D6AB21B-0AB3-44DD-AD8E-D2EDD77DEA42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777865736"/>
              </p:ext>
            </p:extLst>
          </p:nvPr>
        </p:nvGraphicFramePr>
        <p:xfrm>
          <a:off x="3017436" y="2018330"/>
          <a:ext cx="5843100" cy="1376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1550">
                  <a:extLst>
                    <a:ext uri="{9D8B030D-6E8A-4147-A177-3AD203B41FA5}">
                      <a16:colId xmlns:a16="http://schemas.microsoft.com/office/drawing/2014/main" val="3572385518"/>
                    </a:ext>
                  </a:extLst>
                </a:gridCol>
                <a:gridCol w="2921550">
                  <a:extLst>
                    <a:ext uri="{9D8B030D-6E8A-4147-A177-3AD203B41FA5}">
                      <a16:colId xmlns:a16="http://schemas.microsoft.com/office/drawing/2014/main" val="1440817424"/>
                    </a:ext>
                  </a:extLst>
                </a:gridCol>
              </a:tblGrid>
              <a:tr h="458015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accent1"/>
                          </a:solidFill>
                          <a:latin typeface="+mj-lt"/>
                        </a:rPr>
                        <a:t>Stores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accent1"/>
                          </a:solidFill>
                          <a:latin typeface="+mj-lt"/>
                        </a:rPr>
                        <a:t>Departments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120738"/>
                  </a:ext>
                </a:extLst>
              </a:tr>
              <a:tr h="7972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45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Stores Island Wide</a:t>
                      </a:r>
                      <a:endParaRPr lang="en-US" sz="1800" i="1" kern="1200" spc="-25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800" b="0" i="1" u="none" strike="noStrike" kern="1200" cap="none" spc="-25" normalizeH="0" baseline="0" noProof="0" dirty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99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800" b="0" i="1" u="none" strike="noStrike" kern="1200" cap="none" spc="-25" normalizeH="0" baseline="0" noProof="0" dirty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Different Departments</a:t>
                      </a:r>
                      <a:endParaRPr lang="en-US" sz="1800" i="1" kern="1200" spc="-25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001753"/>
                  </a:ext>
                </a:extLst>
              </a:tr>
            </a:tbl>
          </a:graphicData>
        </a:graphic>
      </p:graphicFrame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>
          <a:xfrm>
            <a:off x="915637" y="1309144"/>
            <a:ext cx="4608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215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8AF702-A859-4D49-823E-455702872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D9271-B659-4A45-8868-BAEC4EF7D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410" y="36156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DATASETS: Feature</a:t>
            </a:r>
          </a:p>
        </p:txBody>
      </p:sp>
      <p:sp>
        <p:nvSpPr>
          <p:cNvPr id="16" name="object 21">
            <a:extLst>
              <a:ext uri="{FF2B5EF4-FFF2-40B4-BE49-F238E27FC236}">
                <a16:creationId xmlns:a16="http://schemas.microsoft.com/office/drawing/2014/main" id="{FDFE3336-0975-4022-813D-426DF2A2CDE3}"/>
              </a:ext>
            </a:extLst>
          </p:cNvPr>
          <p:cNvSpPr txBox="1"/>
          <p:nvPr/>
        </p:nvSpPr>
        <p:spPr>
          <a:xfrm>
            <a:off x="180648" y="3354792"/>
            <a:ext cx="12865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Total Records</a:t>
            </a: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2E9BBF33-FFEE-40F5-A249-CEA0DCAE3BE2}"/>
              </a:ext>
            </a:extLst>
          </p:cNvPr>
          <p:cNvSpPr txBox="1"/>
          <p:nvPr/>
        </p:nvSpPr>
        <p:spPr>
          <a:xfrm>
            <a:off x="365223" y="2566992"/>
            <a:ext cx="100727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chemeClr val="accent1"/>
                </a:solidFill>
                <a:latin typeface="+mj-lt"/>
                <a:cs typeface="Arial"/>
              </a:rPr>
              <a:t>8190</a:t>
            </a:r>
          </a:p>
        </p:txBody>
      </p:sp>
      <p:sp>
        <p:nvSpPr>
          <p:cNvPr id="29" name="object 27" descr="Beige rectangle">
            <a:extLst>
              <a:ext uri="{FF2B5EF4-FFF2-40B4-BE49-F238E27FC236}">
                <a16:creationId xmlns:a16="http://schemas.microsoft.com/office/drawing/2014/main" id="{CE178D24-EC15-4677-8CE4-B6FAE887C7CE}"/>
              </a:ext>
            </a:extLst>
          </p:cNvPr>
          <p:cNvSpPr/>
          <p:nvPr/>
        </p:nvSpPr>
        <p:spPr>
          <a:xfrm>
            <a:off x="976913" y="1329710"/>
            <a:ext cx="2808000" cy="0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graphicFrame>
        <p:nvGraphicFramePr>
          <p:cNvPr id="33" name="Content Placeholder 11" descr="Chart">
            <a:extLst>
              <a:ext uri="{FF2B5EF4-FFF2-40B4-BE49-F238E27FC236}">
                <a16:creationId xmlns:a16="http://schemas.microsoft.com/office/drawing/2014/main" id="{EE3F9CC5-DBA6-45F8-BEB5-9AABA54A80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2908731"/>
              </p:ext>
            </p:extLst>
          </p:nvPr>
        </p:nvGraphicFramePr>
        <p:xfrm>
          <a:off x="9550508" y="2053173"/>
          <a:ext cx="1481012" cy="11610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" name="Straight Connector 5" descr="Line">
            <a:extLst>
              <a:ext uri="{FF2B5EF4-FFF2-40B4-BE49-F238E27FC236}">
                <a16:creationId xmlns:a16="http://schemas.microsoft.com/office/drawing/2014/main" id="{5C0E71B8-1D2B-4965-B2E2-9D9AD54201BD}"/>
              </a:ext>
            </a:extLst>
          </p:cNvPr>
          <p:cNvCxnSpPr>
            <a:cxnSpLocks/>
          </p:cNvCxnSpPr>
          <p:nvPr/>
        </p:nvCxnSpPr>
        <p:spPr>
          <a:xfrm>
            <a:off x="5035890" y="1844675"/>
            <a:ext cx="0" cy="1763713"/>
          </a:xfrm>
          <a:prstGeom prst="line">
            <a:avLst/>
          </a:prstGeom>
          <a:ln w="3175">
            <a:solidFill>
              <a:schemeClr val="bg2">
                <a:lumMod val="20000"/>
                <a:lumOff val="80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6BD4393-5469-14C6-8477-8EC95E232C3C}"/>
              </a:ext>
            </a:extLst>
          </p:cNvPr>
          <p:cNvSpPr txBox="1"/>
          <p:nvPr/>
        </p:nvSpPr>
        <p:spPr>
          <a:xfrm>
            <a:off x="286866" y="1777278"/>
            <a:ext cx="9085552" cy="279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0" dirty="0">
                <a:solidFill>
                  <a:schemeClr val="bg1"/>
                </a:solidFill>
                <a:effectLst/>
                <a:latin typeface="Arial  (Body)"/>
              </a:rPr>
              <a:t>Additional data related to the store, department, and regional activity for the given dates</a:t>
            </a:r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DF0DB421-7632-0831-F900-CBCEF00750CC}"/>
              </a:ext>
            </a:extLst>
          </p:cNvPr>
          <p:cNvSpPr/>
          <p:nvPr/>
        </p:nvSpPr>
        <p:spPr>
          <a:xfrm>
            <a:off x="270490" y="2155758"/>
            <a:ext cx="1196743" cy="1161017"/>
          </a:xfrm>
          <a:prstGeom prst="donut">
            <a:avLst>
              <a:gd name="adj" fmla="val 1226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object 21">
            <a:extLst>
              <a:ext uri="{FF2B5EF4-FFF2-40B4-BE49-F238E27FC236}">
                <a16:creationId xmlns:a16="http://schemas.microsoft.com/office/drawing/2014/main" id="{5F9A7C86-620E-01B0-5DAD-BB0E82A5FE61}"/>
              </a:ext>
            </a:extLst>
          </p:cNvPr>
          <p:cNvSpPr txBox="1"/>
          <p:nvPr/>
        </p:nvSpPr>
        <p:spPr>
          <a:xfrm>
            <a:off x="1551189" y="3367755"/>
            <a:ext cx="12865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Total Columns</a:t>
            </a:r>
          </a:p>
        </p:txBody>
      </p:sp>
      <p:sp>
        <p:nvSpPr>
          <p:cNvPr id="51" name="object 21">
            <a:extLst>
              <a:ext uri="{FF2B5EF4-FFF2-40B4-BE49-F238E27FC236}">
                <a16:creationId xmlns:a16="http://schemas.microsoft.com/office/drawing/2014/main" id="{3FBD9DA7-AF81-B400-7EFE-0C329A82EDC4}"/>
              </a:ext>
            </a:extLst>
          </p:cNvPr>
          <p:cNvSpPr txBox="1"/>
          <p:nvPr/>
        </p:nvSpPr>
        <p:spPr>
          <a:xfrm>
            <a:off x="1735764" y="2579955"/>
            <a:ext cx="100727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chemeClr val="accent1"/>
                </a:solidFill>
                <a:latin typeface="+mj-lt"/>
                <a:cs typeface="Arial"/>
              </a:rPr>
              <a:t>12</a:t>
            </a:r>
          </a:p>
        </p:txBody>
      </p:sp>
      <p:sp>
        <p:nvSpPr>
          <p:cNvPr id="52" name="Circle: Hollow 51">
            <a:extLst>
              <a:ext uri="{FF2B5EF4-FFF2-40B4-BE49-F238E27FC236}">
                <a16:creationId xmlns:a16="http://schemas.microsoft.com/office/drawing/2014/main" id="{6AEF6C20-5094-EB2B-8218-CAF7BCC29357}"/>
              </a:ext>
            </a:extLst>
          </p:cNvPr>
          <p:cNvSpPr/>
          <p:nvPr/>
        </p:nvSpPr>
        <p:spPr>
          <a:xfrm>
            <a:off x="1641031" y="2168721"/>
            <a:ext cx="1196743" cy="1161017"/>
          </a:xfrm>
          <a:prstGeom prst="donut">
            <a:avLst>
              <a:gd name="adj" fmla="val 1226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58" name="Content Placeholder 57">
            <a:extLst>
              <a:ext uri="{FF2B5EF4-FFF2-40B4-BE49-F238E27FC236}">
                <a16:creationId xmlns:a16="http://schemas.microsoft.com/office/drawing/2014/main" id="{2C6CC20C-5060-F84E-753B-1A9D8546DE5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09402498"/>
              </p:ext>
            </p:extLst>
          </p:nvPr>
        </p:nvGraphicFramePr>
        <p:xfrm>
          <a:off x="286866" y="4471100"/>
          <a:ext cx="10963028" cy="2025333"/>
        </p:xfrm>
        <a:graphic>
          <a:graphicData uri="http://schemas.openxmlformats.org/drawingml/2006/table">
            <a:tbl>
              <a:tblPr>
                <a:tableStyleId>{91EBBBCC-DAD2-459C-BE2E-F6DE35CF9A28}</a:tableStyleId>
              </a:tblPr>
              <a:tblGrid>
                <a:gridCol w="1200394">
                  <a:extLst>
                    <a:ext uri="{9D8B030D-6E8A-4147-A177-3AD203B41FA5}">
                      <a16:colId xmlns:a16="http://schemas.microsoft.com/office/drawing/2014/main" val="567795933"/>
                    </a:ext>
                  </a:extLst>
                </a:gridCol>
                <a:gridCol w="792883">
                  <a:extLst>
                    <a:ext uri="{9D8B030D-6E8A-4147-A177-3AD203B41FA5}">
                      <a16:colId xmlns:a16="http://schemas.microsoft.com/office/drawing/2014/main" val="3608826586"/>
                    </a:ext>
                  </a:extLst>
                </a:gridCol>
                <a:gridCol w="996639">
                  <a:extLst>
                    <a:ext uri="{9D8B030D-6E8A-4147-A177-3AD203B41FA5}">
                      <a16:colId xmlns:a16="http://schemas.microsoft.com/office/drawing/2014/main" val="1668831478"/>
                    </a:ext>
                  </a:extLst>
                </a:gridCol>
                <a:gridCol w="996639">
                  <a:extLst>
                    <a:ext uri="{9D8B030D-6E8A-4147-A177-3AD203B41FA5}">
                      <a16:colId xmlns:a16="http://schemas.microsoft.com/office/drawing/2014/main" val="1800470682"/>
                    </a:ext>
                  </a:extLst>
                </a:gridCol>
                <a:gridCol w="996639">
                  <a:extLst>
                    <a:ext uri="{9D8B030D-6E8A-4147-A177-3AD203B41FA5}">
                      <a16:colId xmlns:a16="http://schemas.microsoft.com/office/drawing/2014/main" val="2264715752"/>
                    </a:ext>
                  </a:extLst>
                </a:gridCol>
                <a:gridCol w="996639">
                  <a:extLst>
                    <a:ext uri="{9D8B030D-6E8A-4147-A177-3AD203B41FA5}">
                      <a16:colId xmlns:a16="http://schemas.microsoft.com/office/drawing/2014/main" val="2372585412"/>
                    </a:ext>
                  </a:extLst>
                </a:gridCol>
                <a:gridCol w="996639">
                  <a:extLst>
                    <a:ext uri="{9D8B030D-6E8A-4147-A177-3AD203B41FA5}">
                      <a16:colId xmlns:a16="http://schemas.microsoft.com/office/drawing/2014/main" val="3848365642"/>
                    </a:ext>
                  </a:extLst>
                </a:gridCol>
                <a:gridCol w="996639">
                  <a:extLst>
                    <a:ext uri="{9D8B030D-6E8A-4147-A177-3AD203B41FA5}">
                      <a16:colId xmlns:a16="http://schemas.microsoft.com/office/drawing/2014/main" val="3637211847"/>
                    </a:ext>
                  </a:extLst>
                </a:gridCol>
                <a:gridCol w="996639">
                  <a:extLst>
                    <a:ext uri="{9D8B030D-6E8A-4147-A177-3AD203B41FA5}">
                      <a16:colId xmlns:a16="http://schemas.microsoft.com/office/drawing/2014/main" val="198715671"/>
                    </a:ext>
                  </a:extLst>
                </a:gridCol>
                <a:gridCol w="996639">
                  <a:extLst>
                    <a:ext uri="{9D8B030D-6E8A-4147-A177-3AD203B41FA5}">
                      <a16:colId xmlns:a16="http://schemas.microsoft.com/office/drawing/2014/main" val="59276175"/>
                    </a:ext>
                  </a:extLst>
                </a:gridCol>
                <a:gridCol w="996639">
                  <a:extLst>
                    <a:ext uri="{9D8B030D-6E8A-4147-A177-3AD203B41FA5}">
                      <a16:colId xmlns:a16="http://schemas.microsoft.com/office/drawing/2014/main" val="752631482"/>
                    </a:ext>
                  </a:extLst>
                </a:gridCol>
              </a:tblGrid>
              <a:tr h="3682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Statistic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Store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Temperature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Fuel Price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Markdown1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Markdown2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Markdown3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Markdown4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Markdown5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CPI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Unemployment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853817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Count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8190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8190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8190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4032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2921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3613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3464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4050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7605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7605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163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Mean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23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59.356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3.406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7032.372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3384.177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1760.1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3292.936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4132.216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172.461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7.827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825821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Std Dev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12.988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18.679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0.431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9262.747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8793.583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11276.46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6792.33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13086.69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39.738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1.877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406081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Min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-7.29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2.472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-2781.45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-265.76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-179.26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0.22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-185.17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126.064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3.684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732864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25%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45.903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3.041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1577.533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68.88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6.6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304.688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1440.828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132.365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6.634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642827"/>
                  </a:ext>
                </a:extLst>
              </a:tr>
              <a:tr h="3682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50% (Median)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60.71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3.513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4743.58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364.57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36.26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1176.425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2727.135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182.764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7.806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382990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75%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34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73.88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3.743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8923.31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2153.35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163.15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3310.008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4832.555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213.932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8.567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11374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Max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45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101.95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4.468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103185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104519.5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149483.3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67474.85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771448.1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228.976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14.313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644210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5D276062-DF04-33F1-CB0D-601273529F5D}"/>
              </a:ext>
            </a:extLst>
          </p:cNvPr>
          <p:cNvSpPr txBox="1"/>
          <p:nvPr/>
        </p:nvSpPr>
        <p:spPr>
          <a:xfrm>
            <a:off x="208357" y="4161603"/>
            <a:ext cx="9085552" cy="279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 (Body)"/>
              </a:rPr>
              <a:t>Summary Statistics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1766054-91A4-C2DE-A01D-D2A9733E2C9C}"/>
              </a:ext>
            </a:extLst>
          </p:cNvPr>
          <p:cNvSpPr txBox="1"/>
          <p:nvPr/>
        </p:nvSpPr>
        <p:spPr>
          <a:xfrm>
            <a:off x="3011572" y="2187832"/>
            <a:ext cx="832443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Store: Store Number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Date: Dates of the data from 2010 February 05th  - 2013 July 26th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Temperature: Temperature in Fahrenheit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Fuel Price: Price of Fuel on that day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Markdown1, Markdown2, Markdown3, Markdown4, Markdown5: Data related to promotional markdowns at ABC which are anonymous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CPI: The consumer price index which measures the monthly changes in prices paid by consumers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Unemployment: Rate of Unemployment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 err="1">
                <a:solidFill>
                  <a:schemeClr val="bg1"/>
                </a:solidFill>
              </a:rPr>
              <a:t>IsHoliday</a:t>
            </a:r>
            <a:r>
              <a:rPr lang="en-US" sz="1050" dirty="0">
                <a:solidFill>
                  <a:schemeClr val="bg1"/>
                </a:solidFill>
              </a:rPr>
              <a:t>: Whether a particular day is a holiday or not</a:t>
            </a:r>
          </a:p>
        </p:txBody>
      </p:sp>
    </p:spTree>
    <p:extLst>
      <p:ext uri="{BB962C8B-B14F-4D97-AF65-F5344CB8AC3E}">
        <p14:creationId xmlns:p14="http://schemas.microsoft.com/office/powerpoint/2010/main" val="3514470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AF935-0A74-9A08-18A3-CE261ACB8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B53791-031C-E48D-0EBF-C8540F42C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A0A575-B6D0-7425-317E-99215E7A6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410" y="36156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DATASETS: Train</a:t>
            </a:r>
          </a:p>
        </p:txBody>
      </p:sp>
      <p:sp>
        <p:nvSpPr>
          <p:cNvPr id="16" name="object 21">
            <a:extLst>
              <a:ext uri="{FF2B5EF4-FFF2-40B4-BE49-F238E27FC236}">
                <a16:creationId xmlns:a16="http://schemas.microsoft.com/office/drawing/2014/main" id="{C94A9F45-EDFE-59D6-6F8E-30E225A38310}"/>
              </a:ext>
            </a:extLst>
          </p:cNvPr>
          <p:cNvSpPr txBox="1"/>
          <p:nvPr/>
        </p:nvSpPr>
        <p:spPr>
          <a:xfrm>
            <a:off x="221235" y="3352564"/>
            <a:ext cx="12865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Total Records</a:t>
            </a: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D102733E-54BD-74F9-3A6E-56EC6E8F3FAF}"/>
              </a:ext>
            </a:extLst>
          </p:cNvPr>
          <p:cNvSpPr txBox="1"/>
          <p:nvPr/>
        </p:nvSpPr>
        <p:spPr>
          <a:xfrm>
            <a:off x="405810" y="2564764"/>
            <a:ext cx="100727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chemeClr val="accent1"/>
                </a:solidFill>
                <a:latin typeface="+mj-lt"/>
                <a:cs typeface="Arial"/>
              </a:rPr>
              <a:t>421570</a:t>
            </a:r>
          </a:p>
        </p:txBody>
      </p:sp>
      <p:sp>
        <p:nvSpPr>
          <p:cNvPr id="29" name="object 27" descr="Beige rectangle">
            <a:extLst>
              <a:ext uri="{FF2B5EF4-FFF2-40B4-BE49-F238E27FC236}">
                <a16:creationId xmlns:a16="http://schemas.microsoft.com/office/drawing/2014/main" id="{61786463-2FFC-4521-BFCF-FE37BB6701E8}"/>
              </a:ext>
            </a:extLst>
          </p:cNvPr>
          <p:cNvSpPr/>
          <p:nvPr/>
        </p:nvSpPr>
        <p:spPr>
          <a:xfrm>
            <a:off x="976913" y="1329710"/>
            <a:ext cx="2808000" cy="0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graphicFrame>
        <p:nvGraphicFramePr>
          <p:cNvPr id="33" name="Content Placeholder 11" descr="Chart">
            <a:extLst>
              <a:ext uri="{FF2B5EF4-FFF2-40B4-BE49-F238E27FC236}">
                <a16:creationId xmlns:a16="http://schemas.microsoft.com/office/drawing/2014/main" id="{D42DDE45-E0D3-B5D2-2A80-0C633D11EBDF}"/>
              </a:ext>
            </a:extLst>
          </p:cNvPr>
          <p:cNvGraphicFramePr>
            <a:graphicFrameLocks/>
          </p:cNvGraphicFramePr>
          <p:nvPr/>
        </p:nvGraphicFramePr>
        <p:xfrm>
          <a:off x="9550508" y="2053173"/>
          <a:ext cx="1481012" cy="11610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" name="Straight Connector 5" descr="Line">
            <a:extLst>
              <a:ext uri="{FF2B5EF4-FFF2-40B4-BE49-F238E27FC236}">
                <a16:creationId xmlns:a16="http://schemas.microsoft.com/office/drawing/2014/main" id="{82087ADC-73CB-973C-3CD7-D8213C657EE7}"/>
              </a:ext>
            </a:extLst>
          </p:cNvPr>
          <p:cNvCxnSpPr>
            <a:cxnSpLocks/>
          </p:cNvCxnSpPr>
          <p:nvPr/>
        </p:nvCxnSpPr>
        <p:spPr>
          <a:xfrm>
            <a:off x="5035890" y="1844675"/>
            <a:ext cx="0" cy="1763713"/>
          </a:xfrm>
          <a:prstGeom prst="line">
            <a:avLst/>
          </a:prstGeom>
          <a:ln w="3175">
            <a:solidFill>
              <a:schemeClr val="bg2">
                <a:lumMod val="20000"/>
                <a:lumOff val="80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03458A1-407E-F5B9-DF01-A30095C80975}"/>
              </a:ext>
            </a:extLst>
          </p:cNvPr>
          <p:cNvSpPr txBox="1"/>
          <p:nvPr/>
        </p:nvSpPr>
        <p:spPr>
          <a:xfrm>
            <a:off x="286866" y="1777278"/>
            <a:ext cx="9085552" cy="286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dirty="0">
                <a:solidFill>
                  <a:schemeClr val="bg1"/>
                </a:solidFill>
                <a:latin typeface="Arial  (Body)"/>
              </a:rPr>
              <a:t>H</a:t>
            </a:r>
            <a:r>
              <a:rPr lang="en-US" b="0" i="0" dirty="0">
                <a:solidFill>
                  <a:schemeClr val="bg1"/>
                </a:solidFill>
                <a:effectLst/>
                <a:latin typeface="Arial  (Body)"/>
              </a:rPr>
              <a:t>istorical training data</a:t>
            </a:r>
            <a:endParaRPr lang="en-US" b="0" dirty="0">
              <a:solidFill>
                <a:schemeClr val="bg1"/>
              </a:solidFill>
              <a:effectLst/>
              <a:latin typeface="Arial  (Body)"/>
            </a:endParaRPr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84917ECA-E39B-1F1C-DE20-B60CB271382B}"/>
              </a:ext>
            </a:extLst>
          </p:cNvPr>
          <p:cNvSpPr/>
          <p:nvPr/>
        </p:nvSpPr>
        <p:spPr>
          <a:xfrm>
            <a:off x="311077" y="2153530"/>
            <a:ext cx="1196743" cy="1161017"/>
          </a:xfrm>
          <a:prstGeom prst="donut">
            <a:avLst>
              <a:gd name="adj" fmla="val 1226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object 21">
            <a:extLst>
              <a:ext uri="{FF2B5EF4-FFF2-40B4-BE49-F238E27FC236}">
                <a16:creationId xmlns:a16="http://schemas.microsoft.com/office/drawing/2014/main" id="{60C3F9CD-8A5E-4FD1-FC59-F09477FFCDFB}"/>
              </a:ext>
            </a:extLst>
          </p:cNvPr>
          <p:cNvSpPr txBox="1"/>
          <p:nvPr/>
        </p:nvSpPr>
        <p:spPr>
          <a:xfrm>
            <a:off x="1591776" y="3365527"/>
            <a:ext cx="12865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Total Columns</a:t>
            </a:r>
          </a:p>
        </p:txBody>
      </p:sp>
      <p:sp>
        <p:nvSpPr>
          <p:cNvPr id="51" name="object 21">
            <a:extLst>
              <a:ext uri="{FF2B5EF4-FFF2-40B4-BE49-F238E27FC236}">
                <a16:creationId xmlns:a16="http://schemas.microsoft.com/office/drawing/2014/main" id="{20419269-0B62-5445-E811-B7DFF86A876C}"/>
              </a:ext>
            </a:extLst>
          </p:cNvPr>
          <p:cNvSpPr txBox="1"/>
          <p:nvPr/>
        </p:nvSpPr>
        <p:spPr>
          <a:xfrm>
            <a:off x="1776351" y="2577727"/>
            <a:ext cx="100727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chemeClr val="accent1"/>
                </a:solidFill>
                <a:latin typeface="+mj-lt"/>
                <a:cs typeface="Arial"/>
              </a:rPr>
              <a:t>5</a:t>
            </a:r>
          </a:p>
        </p:txBody>
      </p:sp>
      <p:sp>
        <p:nvSpPr>
          <p:cNvPr id="52" name="Circle: Hollow 51">
            <a:extLst>
              <a:ext uri="{FF2B5EF4-FFF2-40B4-BE49-F238E27FC236}">
                <a16:creationId xmlns:a16="http://schemas.microsoft.com/office/drawing/2014/main" id="{3A83F98B-154E-4844-8F69-4F26C3710045}"/>
              </a:ext>
            </a:extLst>
          </p:cNvPr>
          <p:cNvSpPr/>
          <p:nvPr/>
        </p:nvSpPr>
        <p:spPr>
          <a:xfrm>
            <a:off x="1681618" y="2166493"/>
            <a:ext cx="1196743" cy="1161017"/>
          </a:xfrm>
          <a:prstGeom prst="donut">
            <a:avLst>
              <a:gd name="adj" fmla="val 1226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2BEA6A8-F608-9E49-4946-D0197FAD88B9}"/>
              </a:ext>
            </a:extLst>
          </p:cNvPr>
          <p:cNvSpPr txBox="1"/>
          <p:nvPr/>
        </p:nvSpPr>
        <p:spPr>
          <a:xfrm>
            <a:off x="208357" y="4161603"/>
            <a:ext cx="9085552" cy="279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 (Body)"/>
              </a:rPr>
              <a:t>Summary Statistics</a:t>
            </a:r>
          </a:p>
        </p:txBody>
      </p:sp>
      <p:graphicFrame>
        <p:nvGraphicFramePr>
          <p:cNvPr id="30" name="Content Placeholder 29">
            <a:extLst>
              <a:ext uri="{FF2B5EF4-FFF2-40B4-BE49-F238E27FC236}">
                <a16:creationId xmlns:a16="http://schemas.microsoft.com/office/drawing/2014/main" id="{0F53593C-564E-423A-8263-33EBAD85FB0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82156365"/>
              </p:ext>
            </p:extLst>
          </p:nvPr>
        </p:nvGraphicFramePr>
        <p:xfrm>
          <a:off x="322298" y="4471100"/>
          <a:ext cx="4507344" cy="20253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6836">
                  <a:extLst>
                    <a:ext uri="{9D8B030D-6E8A-4147-A177-3AD203B41FA5}">
                      <a16:colId xmlns:a16="http://schemas.microsoft.com/office/drawing/2014/main" val="1028463867"/>
                    </a:ext>
                  </a:extLst>
                </a:gridCol>
                <a:gridCol w="1126836">
                  <a:extLst>
                    <a:ext uri="{9D8B030D-6E8A-4147-A177-3AD203B41FA5}">
                      <a16:colId xmlns:a16="http://schemas.microsoft.com/office/drawing/2014/main" val="3493178918"/>
                    </a:ext>
                  </a:extLst>
                </a:gridCol>
                <a:gridCol w="1126836">
                  <a:extLst>
                    <a:ext uri="{9D8B030D-6E8A-4147-A177-3AD203B41FA5}">
                      <a16:colId xmlns:a16="http://schemas.microsoft.com/office/drawing/2014/main" val="163038569"/>
                    </a:ext>
                  </a:extLst>
                </a:gridCol>
                <a:gridCol w="1126836">
                  <a:extLst>
                    <a:ext uri="{9D8B030D-6E8A-4147-A177-3AD203B41FA5}">
                      <a16:colId xmlns:a16="http://schemas.microsoft.com/office/drawing/2014/main" val="1053147033"/>
                    </a:ext>
                  </a:extLst>
                </a:gridCol>
              </a:tblGrid>
              <a:tr h="3682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Statistic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Store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Dept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Weekly Sales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921163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Count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421570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421570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421570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351002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Mean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22.201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44.26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15981.26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623369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Std Dev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12.785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30.492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22711.18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546647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Min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-4988.94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08723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25%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2079.65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127097"/>
                  </a:ext>
                </a:extLst>
              </a:tr>
              <a:tr h="3682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50% (Median)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7612.03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606871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75%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74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20205.85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326654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Max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693099.4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402075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2FB007E8-64A1-4F61-544E-1AA7EE3A8BEB}"/>
              </a:ext>
            </a:extLst>
          </p:cNvPr>
          <p:cNvSpPr txBox="1"/>
          <p:nvPr/>
        </p:nvSpPr>
        <p:spPr>
          <a:xfrm>
            <a:off x="3197909" y="2277641"/>
            <a:ext cx="609600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</a:rPr>
              <a:t>Store: Store Number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</a:rPr>
              <a:t>Dept: Department Number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</a:rPr>
              <a:t>Date: Dates of the data from </a:t>
            </a:r>
            <a:r>
              <a:rPr lang="en-US" sz="1100" b="0" i="0" dirty="0">
                <a:solidFill>
                  <a:schemeClr val="bg1"/>
                </a:solidFill>
                <a:effectLst/>
                <a:latin typeface="Arial  (Body)"/>
              </a:rPr>
              <a:t>2010–02–05 to 2012-10-26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bg1"/>
                </a:solidFill>
              </a:rPr>
              <a:t>Weekly_Sales</a:t>
            </a:r>
            <a:r>
              <a:rPr lang="en-US" sz="1100" dirty="0">
                <a:solidFill>
                  <a:schemeClr val="bg1"/>
                </a:solidFill>
              </a:rPr>
              <a:t>: Weekly sales of the store in a particular department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bg1"/>
                </a:solidFill>
              </a:rPr>
              <a:t>IsHoliday</a:t>
            </a:r>
            <a:r>
              <a:rPr lang="en-US" sz="1100" dirty="0">
                <a:solidFill>
                  <a:schemeClr val="bg1"/>
                </a:solidFill>
              </a:rPr>
              <a:t>: Whether a particular day is a holiday</a:t>
            </a:r>
          </a:p>
        </p:txBody>
      </p:sp>
    </p:spTree>
    <p:extLst>
      <p:ext uri="{BB962C8B-B14F-4D97-AF65-F5344CB8AC3E}">
        <p14:creationId xmlns:p14="http://schemas.microsoft.com/office/powerpoint/2010/main" val="1126518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92D65-2091-1CB3-87E4-86E5959FD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F0B872-1694-E641-FABB-EE6C0ECAC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2F3CC2-69C6-4E6A-0506-507295DA0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410" y="36156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DATASETS: Store</a:t>
            </a:r>
          </a:p>
        </p:txBody>
      </p:sp>
      <p:sp>
        <p:nvSpPr>
          <p:cNvPr id="16" name="object 21">
            <a:extLst>
              <a:ext uri="{FF2B5EF4-FFF2-40B4-BE49-F238E27FC236}">
                <a16:creationId xmlns:a16="http://schemas.microsoft.com/office/drawing/2014/main" id="{844AB44E-4A67-5539-A1D9-63B913571BD9}"/>
              </a:ext>
            </a:extLst>
          </p:cNvPr>
          <p:cNvSpPr txBox="1"/>
          <p:nvPr/>
        </p:nvSpPr>
        <p:spPr>
          <a:xfrm>
            <a:off x="208265" y="3351769"/>
            <a:ext cx="12865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Total Records</a:t>
            </a: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4C14E45A-6B4C-EFF5-5032-DD37C9650AEC}"/>
              </a:ext>
            </a:extLst>
          </p:cNvPr>
          <p:cNvSpPr txBox="1"/>
          <p:nvPr/>
        </p:nvSpPr>
        <p:spPr>
          <a:xfrm>
            <a:off x="392840" y="2563969"/>
            <a:ext cx="100727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chemeClr val="accent1"/>
                </a:solidFill>
                <a:latin typeface="+mj-lt"/>
                <a:cs typeface="Arial"/>
              </a:rPr>
              <a:t>45</a:t>
            </a:r>
          </a:p>
        </p:txBody>
      </p:sp>
      <p:sp>
        <p:nvSpPr>
          <p:cNvPr id="29" name="object 27" descr="Beige rectangle">
            <a:extLst>
              <a:ext uri="{FF2B5EF4-FFF2-40B4-BE49-F238E27FC236}">
                <a16:creationId xmlns:a16="http://schemas.microsoft.com/office/drawing/2014/main" id="{07E97FB4-C228-B2C8-7830-E65B03421B7E}"/>
              </a:ext>
            </a:extLst>
          </p:cNvPr>
          <p:cNvSpPr/>
          <p:nvPr/>
        </p:nvSpPr>
        <p:spPr>
          <a:xfrm>
            <a:off x="976913" y="1329710"/>
            <a:ext cx="2808000" cy="0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graphicFrame>
        <p:nvGraphicFramePr>
          <p:cNvPr id="33" name="Content Placeholder 11" descr="Chart">
            <a:extLst>
              <a:ext uri="{FF2B5EF4-FFF2-40B4-BE49-F238E27FC236}">
                <a16:creationId xmlns:a16="http://schemas.microsoft.com/office/drawing/2014/main" id="{F47E8BD1-9734-4A6A-E455-D5176AF095A6}"/>
              </a:ext>
            </a:extLst>
          </p:cNvPr>
          <p:cNvGraphicFramePr>
            <a:graphicFrameLocks/>
          </p:cNvGraphicFramePr>
          <p:nvPr/>
        </p:nvGraphicFramePr>
        <p:xfrm>
          <a:off x="9550508" y="2053173"/>
          <a:ext cx="1481012" cy="11610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" name="Straight Connector 5" descr="Line">
            <a:extLst>
              <a:ext uri="{FF2B5EF4-FFF2-40B4-BE49-F238E27FC236}">
                <a16:creationId xmlns:a16="http://schemas.microsoft.com/office/drawing/2014/main" id="{6193C9D3-F449-C933-2C78-634D78B58454}"/>
              </a:ext>
            </a:extLst>
          </p:cNvPr>
          <p:cNvCxnSpPr>
            <a:cxnSpLocks/>
          </p:cNvCxnSpPr>
          <p:nvPr/>
        </p:nvCxnSpPr>
        <p:spPr>
          <a:xfrm>
            <a:off x="5035890" y="1844675"/>
            <a:ext cx="0" cy="1763713"/>
          </a:xfrm>
          <a:prstGeom prst="line">
            <a:avLst/>
          </a:prstGeom>
          <a:ln w="3175">
            <a:solidFill>
              <a:schemeClr val="bg2">
                <a:lumMod val="20000"/>
                <a:lumOff val="80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32400D8-FBD5-0DDA-654D-AB2ECE6F2339}"/>
              </a:ext>
            </a:extLst>
          </p:cNvPr>
          <p:cNvSpPr txBox="1"/>
          <p:nvPr/>
        </p:nvSpPr>
        <p:spPr>
          <a:xfrm>
            <a:off x="286866" y="1777278"/>
            <a:ext cx="9085552" cy="279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dirty="0">
                <a:solidFill>
                  <a:schemeClr val="bg1"/>
                </a:solidFill>
                <a:latin typeface="Arial  (Body)"/>
              </a:rPr>
              <a:t>I</a:t>
            </a:r>
            <a:r>
              <a:rPr lang="en-US" b="0" dirty="0">
                <a:solidFill>
                  <a:schemeClr val="bg1"/>
                </a:solidFill>
                <a:effectLst/>
                <a:latin typeface="Arial  (Body)"/>
              </a:rPr>
              <a:t>nformation about the 45 stores, indicating the type and size of the store</a:t>
            </a:r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0A1630DF-C5DC-66B5-7116-EE4FCFCF6DD1}"/>
              </a:ext>
            </a:extLst>
          </p:cNvPr>
          <p:cNvSpPr/>
          <p:nvPr/>
        </p:nvSpPr>
        <p:spPr>
          <a:xfrm>
            <a:off x="298107" y="2152735"/>
            <a:ext cx="1196743" cy="1161017"/>
          </a:xfrm>
          <a:prstGeom prst="donut">
            <a:avLst>
              <a:gd name="adj" fmla="val 1226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object 21">
            <a:extLst>
              <a:ext uri="{FF2B5EF4-FFF2-40B4-BE49-F238E27FC236}">
                <a16:creationId xmlns:a16="http://schemas.microsoft.com/office/drawing/2014/main" id="{AF81D6F8-A114-E42F-E925-7399835C08BA}"/>
              </a:ext>
            </a:extLst>
          </p:cNvPr>
          <p:cNvSpPr txBox="1"/>
          <p:nvPr/>
        </p:nvSpPr>
        <p:spPr>
          <a:xfrm>
            <a:off x="1578806" y="3351769"/>
            <a:ext cx="12865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Total Columns</a:t>
            </a:r>
          </a:p>
        </p:txBody>
      </p:sp>
      <p:sp>
        <p:nvSpPr>
          <p:cNvPr id="51" name="object 21">
            <a:extLst>
              <a:ext uri="{FF2B5EF4-FFF2-40B4-BE49-F238E27FC236}">
                <a16:creationId xmlns:a16="http://schemas.microsoft.com/office/drawing/2014/main" id="{A26775DB-6F82-D70D-E72B-7C7A4EDA57FA}"/>
              </a:ext>
            </a:extLst>
          </p:cNvPr>
          <p:cNvSpPr txBox="1"/>
          <p:nvPr/>
        </p:nvSpPr>
        <p:spPr>
          <a:xfrm>
            <a:off x="1763381" y="2576932"/>
            <a:ext cx="100727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chemeClr val="accent1"/>
                </a:solidFill>
                <a:latin typeface="+mj-lt"/>
                <a:cs typeface="Arial"/>
              </a:rPr>
              <a:t>3</a:t>
            </a:r>
          </a:p>
        </p:txBody>
      </p:sp>
      <p:sp>
        <p:nvSpPr>
          <p:cNvPr id="52" name="Circle: Hollow 51">
            <a:extLst>
              <a:ext uri="{FF2B5EF4-FFF2-40B4-BE49-F238E27FC236}">
                <a16:creationId xmlns:a16="http://schemas.microsoft.com/office/drawing/2014/main" id="{0B13E63B-2A7E-4D41-5A91-AF47955E706F}"/>
              </a:ext>
            </a:extLst>
          </p:cNvPr>
          <p:cNvSpPr/>
          <p:nvPr/>
        </p:nvSpPr>
        <p:spPr>
          <a:xfrm>
            <a:off x="1668648" y="2165698"/>
            <a:ext cx="1196743" cy="1161017"/>
          </a:xfrm>
          <a:prstGeom prst="donut">
            <a:avLst>
              <a:gd name="adj" fmla="val 1226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6D0BE24-98FF-AD5C-1C8A-FEA0615B7641}"/>
              </a:ext>
            </a:extLst>
          </p:cNvPr>
          <p:cNvSpPr txBox="1"/>
          <p:nvPr/>
        </p:nvSpPr>
        <p:spPr>
          <a:xfrm>
            <a:off x="208357" y="4161603"/>
            <a:ext cx="9085552" cy="279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 (Body)"/>
              </a:rPr>
              <a:t>Summary Statistics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5E2784-3246-0AF1-B756-CE22A640AC33}"/>
              </a:ext>
            </a:extLst>
          </p:cNvPr>
          <p:cNvSpPr txBox="1"/>
          <p:nvPr/>
        </p:nvSpPr>
        <p:spPr>
          <a:xfrm>
            <a:off x="3336399" y="2363725"/>
            <a:ext cx="339898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</a:rPr>
              <a:t>Store: Store Number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</a:rPr>
              <a:t>Type: The type pf the Store which can be A,B,C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</a:rPr>
              <a:t>Size: Size of the Store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3C06B130-0862-3866-070A-F6A35D5DE3E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72252437"/>
              </p:ext>
            </p:extLst>
          </p:nvPr>
        </p:nvGraphicFramePr>
        <p:xfrm>
          <a:off x="215547" y="4608679"/>
          <a:ext cx="4097835" cy="20512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3033">
                  <a:extLst>
                    <a:ext uri="{9D8B030D-6E8A-4147-A177-3AD203B41FA5}">
                      <a16:colId xmlns:a16="http://schemas.microsoft.com/office/drawing/2014/main" val="1897682834"/>
                    </a:ext>
                  </a:extLst>
                </a:gridCol>
                <a:gridCol w="1477772">
                  <a:extLst>
                    <a:ext uri="{9D8B030D-6E8A-4147-A177-3AD203B41FA5}">
                      <a16:colId xmlns:a16="http://schemas.microsoft.com/office/drawing/2014/main" val="615837377"/>
                    </a:ext>
                  </a:extLst>
                </a:gridCol>
                <a:gridCol w="1487030">
                  <a:extLst>
                    <a:ext uri="{9D8B030D-6E8A-4147-A177-3AD203B41FA5}">
                      <a16:colId xmlns:a16="http://schemas.microsoft.com/office/drawing/2014/main" val="4190647330"/>
                    </a:ext>
                  </a:extLst>
                </a:gridCol>
              </a:tblGrid>
              <a:tr h="3327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Statistic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Store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Size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836578"/>
                  </a:ext>
                </a:extLst>
              </a:tr>
              <a:tr h="2128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Count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45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18138"/>
                  </a:ext>
                </a:extLst>
              </a:tr>
              <a:tr h="2128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Mean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23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130287.6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574141"/>
                  </a:ext>
                </a:extLst>
              </a:tr>
              <a:tr h="2128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Std Dev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13.13393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63825.27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795254"/>
                  </a:ext>
                </a:extLst>
              </a:tr>
              <a:tr h="2128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Min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34875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326839"/>
                  </a:ext>
                </a:extLst>
              </a:tr>
              <a:tr h="2128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25%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70713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085019"/>
                  </a:ext>
                </a:extLst>
              </a:tr>
              <a:tr h="2282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50% (Median)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126512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921153"/>
                  </a:ext>
                </a:extLst>
              </a:tr>
              <a:tr h="2128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75%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202307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522428"/>
                  </a:ext>
                </a:extLst>
              </a:tr>
              <a:tr h="2128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Max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219622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698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7916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621C6D-4F7C-1920-E6A2-E97A4114E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AEABA3-32CB-A9FB-34DD-8E66DD1BB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2FA81F-5A0A-3CBD-A5A3-E45CE81C220A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Various plots (histograms, scatter plots, bar charts)</a:t>
            </a:r>
          </a:p>
          <a:p>
            <a:r>
              <a:rPr lang="en-US" dirty="0"/>
              <a:t>Heatmaps for correlation analysis</a:t>
            </a:r>
          </a:p>
          <a:p>
            <a:r>
              <a:rPr lang="en-US" dirty="0"/>
              <a:t>Trend analysis using line charts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00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4FE6E7-E4F3-D405-9FDE-44CA974B7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FC9C30-C06F-6AD3-7B87-0A8A452F1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of Numerical Variables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3ED93B-5C60-3F25-C228-BBC95C2FFD9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1650899"/>
            <a:ext cx="4799420" cy="4631887"/>
          </a:xfrm>
        </p:spPr>
        <p:txBody>
          <a:bodyPr>
            <a:normAutofit/>
          </a:bodyPr>
          <a:lstStyle/>
          <a:p>
            <a:r>
              <a:rPr lang="en-US" sz="1200" dirty="0"/>
              <a:t>Temperature: The histogram shows a normal distribution with most values concentrated around 60–70°F.</a:t>
            </a:r>
          </a:p>
          <a:p>
            <a:r>
              <a:rPr lang="en-US" sz="1200" dirty="0"/>
              <a:t>Fuel Price: A bimodal distribution is observed, indicating two common price ranges.</a:t>
            </a:r>
          </a:p>
          <a:p>
            <a:r>
              <a:rPr lang="en-US" sz="1200" dirty="0"/>
              <a:t>Markdowns: Skewed distributions are evident, with most values clustered at lower levels.</a:t>
            </a:r>
          </a:p>
          <a:p>
            <a:r>
              <a:rPr lang="en-US" sz="1200" dirty="0"/>
              <a:t>CPI and Unemployment: These variables display variability, with unemployment mostly around 7–8%.</a:t>
            </a:r>
          </a:p>
          <a:p>
            <a:r>
              <a:rPr lang="en-US" sz="1200" dirty="0"/>
              <a:t>Store Types: Variations in store sizes are evident, with distinct patterns across categories such as Type A, B, and C.</a:t>
            </a:r>
          </a:p>
        </p:txBody>
      </p:sp>
      <p:pic>
        <p:nvPicPr>
          <p:cNvPr id="6" name="Content Placeholder 5" descr="A screenshot of a graph&#10;&#10;AI-generated content may be incorrect.">
            <a:extLst>
              <a:ext uri="{FF2B5EF4-FFF2-40B4-BE49-F238E27FC236}">
                <a16:creationId xmlns:a16="http://schemas.microsoft.com/office/drawing/2014/main" id="{03120130-CD7E-D8C5-1331-6D995D8F4B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7674"/>
          <a:stretch/>
        </p:blipFill>
        <p:spPr>
          <a:xfrm>
            <a:off x="6331228" y="1453843"/>
            <a:ext cx="5016476" cy="4721059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417318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Custom 24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45022061_Professional services marketing plan_SL_V1" id="{B214D568-CC3C-4109-877A-D7A12976D35F}" vid="{D425069E-A49A-4A86-9A62-1864F0635A9C}"/>
    </a:ext>
  </a:extLst>
</a:theme>
</file>

<file path=ppt/theme/theme2.xml><?xml version="1.0" encoding="utf-8"?>
<a:theme xmlns:a="http://schemas.openxmlformats.org/drawingml/2006/main" name="1_Office Theme">
  <a:themeElements>
    <a:clrScheme name="Custom 30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Custom 24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45022061_Professional services marketing plan_SL_V1" id="{B214D568-CC3C-4109-877A-D7A12976D35F}" vid="{D425069E-A49A-4A86-9A62-1864F0635A9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2DDA16B-F3AC-4A5B-9F5F-6F5A8F47A9E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C118CE8-9293-4220-BA3B-5D353B13ABC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426FE2C-7640-4BF0-9D68-FDFD4151FD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Professional services marketing plan</Template>
  <TotalTime>318</TotalTime>
  <Words>1632</Words>
  <Application>Microsoft Office PowerPoint</Application>
  <PresentationFormat>Widescreen</PresentationFormat>
  <Paragraphs>335</Paragraphs>
  <Slides>24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Aptos Narrow</vt:lpstr>
      <vt:lpstr>Arial</vt:lpstr>
      <vt:lpstr>Arial </vt:lpstr>
      <vt:lpstr>Arial  (Body)</vt:lpstr>
      <vt:lpstr>Calibri</vt:lpstr>
      <vt:lpstr>Gill Sans MT</vt:lpstr>
      <vt:lpstr>Office Theme</vt:lpstr>
      <vt:lpstr>1_Office Theme</vt:lpstr>
      <vt:lpstr>MONTHLY SALES FORCASTING GROUP ASSIGNMENT</vt:lpstr>
      <vt:lpstr>THE TEAM</vt:lpstr>
      <vt:lpstr>OUR AIM</vt:lpstr>
      <vt:lpstr>COMPANY OUTLOOK</vt:lpstr>
      <vt:lpstr>DATASETS: Feature</vt:lpstr>
      <vt:lpstr>DATASETS: Train</vt:lpstr>
      <vt:lpstr>DATASETS: Store</vt:lpstr>
      <vt:lpstr>DATA VISUALIZATION</vt:lpstr>
      <vt:lpstr>Histogram of Numerical Variables</vt:lpstr>
      <vt:lpstr>Trends in Unemployment Rates</vt:lpstr>
      <vt:lpstr>Trends in Fuel Prices (2010–2013)</vt:lpstr>
      <vt:lpstr>Trends in Consumer Price Index (CPI) Over Time</vt:lpstr>
      <vt:lpstr>Trends in Economic Indicators (2010–2013)</vt:lpstr>
      <vt:lpstr>Store Size Variations Across Categories</vt:lpstr>
      <vt:lpstr>Trends in Weekly Sales Over Time</vt:lpstr>
      <vt:lpstr>Observing Trends Across Multiple Metrics </vt:lpstr>
      <vt:lpstr>Weekly Sales Trends Across Stores</vt:lpstr>
      <vt:lpstr>Correlation Insights from Retail Data</vt:lpstr>
      <vt:lpstr>Performance of Stores Based on Weekly Sales (Mean)</vt:lpstr>
      <vt:lpstr>ASSUMPTIONS</vt:lpstr>
      <vt:lpstr>LIMITATIONS</vt:lpstr>
      <vt:lpstr>CHALLENGES</vt:lpstr>
      <vt:lpstr>Github Repository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WIJESURIYA M D P</dc:creator>
  <cp:lastModifiedBy>GAMAGE M D A</cp:lastModifiedBy>
  <cp:revision>35</cp:revision>
  <dcterms:created xsi:type="dcterms:W3CDTF">2025-03-09T13:47:05Z</dcterms:created>
  <dcterms:modified xsi:type="dcterms:W3CDTF">2025-03-11T20:13:45Z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